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2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259" r:id="rId8"/>
    <p:sldId id="260" r:id="rId9"/>
    <p:sldId id="262" r:id="rId10"/>
    <p:sldId id="261" r:id="rId11"/>
    <p:sldId id="263" r:id="rId12"/>
    <p:sldId id="264" r:id="rId13"/>
    <p:sldId id="265" r:id="rId14"/>
    <p:sldId id="258" r:id="rId15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6208"/>
  </p:normalViewPr>
  <p:slideViewPr>
    <p:cSldViewPr snapToGrid="0" showGuides="1">
      <p:cViewPr varScale="1">
        <p:scale>
          <a:sx n="109" d="100"/>
          <a:sy n="109" d="100"/>
        </p:scale>
        <p:origin x="763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694732-A7CD-4F40-B093-3856DE41D9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3CD005-435F-9C4E-B3F6-2A3F7816A6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28D1996-55C3-374F-A511-DC9F27067FFD}" type="datetimeFigureOut">
              <a:rPr lang="en-US" altLang="en-US"/>
              <a:pPr/>
              <a:t>3/14/2025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9415B-DE51-0241-8738-8E782D295F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133E6-CABE-D14E-A76A-870BA18B64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4AB08F6-425A-C748-B149-1FB37069CB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D7E845-EEBB-4B4F-B611-0E8BD5AAF7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8F437F-F2CB-604F-994C-CFDF38D16BE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E2FC6EB-69B0-7649-BF68-7F3C8DAA4ECC}" type="datetimeFigureOut">
              <a:rPr lang="en-GB" altLang="en-US"/>
              <a:pPr/>
              <a:t>14/03/2025</a:t>
            </a:fld>
            <a:endParaRPr lang="en-GB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649392-BB6A-4F4B-B16D-65BA95B0C1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A6D022B-1AEC-2842-A1DA-291ECD28B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BBDE3-03F9-0E4C-844C-B4CE2E40AF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23073-5B35-9D49-9662-1997F51AFC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7CB24F7-A17F-4647-A9B9-1F206EF987C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2606" y="1995686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C148D0F3-336B-9848-B15F-E01DBCCFC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8770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BDF706E-2A49-8A40-81E6-49687DFD3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3571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C0EBFEFF-3854-1148-B9E7-3F568F30A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5738" y="281146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651721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103011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4" name="Picture 3" descr="Business Disability Forum logo.">
            <a:extLst>
              <a:ext uri="{FF2B5EF4-FFF2-40B4-BE49-F238E27FC236}">
                <a16:creationId xmlns:a16="http://schemas.microsoft.com/office/drawing/2014/main" id="{35FE9AAC-630E-D34D-BBBD-A97D31ECC5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2606" y="308561"/>
            <a:ext cx="1741805" cy="122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31662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CB3647B6-AF3C-5044-A272-B22C2139E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0">
            <a:extLst>
              <a:ext uri="{FF2B5EF4-FFF2-40B4-BE49-F238E27FC236}">
                <a16:creationId xmlns:a16="http://schemas.microsoft.com/office/drawing/2014/main" id="{F5780E3B-8192-C24D-97DF-C15BC7683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1317625"/>
            <a:ext cx="728662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9600" b="1">
                <a:solidFill>
                  <a:srgbClr val="FFFFFF"/>
                </a:solidFill>
                <a:latin typeface="Helvetica" pitchFamily="2" charset="0"/>
              </a:rPr>
              <a:t>“</a:t>
            </a:r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7EE06D6C-DCA5-8545-8880-0C94AFF65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64F1C17-27A0-E34B-8743-225C22AA6F59}"/>
              </a:ext>
            </a:extLst>
          </p:cNvPr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7B1C416-5801-6542-B039-CA3F1EBC62C5}" type="slidenum">
              <a:rPr lang="en-GB" alt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60867" y="2118266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3544256" y="2115356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2"/>
          </p:nvPr>
        </p:nvSpPr>
        <p:spPr>
          <a:xfrm>
            <a:off x="6255057" y="2121581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847430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DA521A3B-C4C6-E04F-B898-EDDF9A88F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F939A3E2-A6CB-1D4C-A23A-E0FBF720B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9C96C3A-555C-9E49-8522-2A52C1846C8F}"/>
              </a:ext>
            </a:extLst>
          </p:cNvPr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64A859E-3B6F-4140-9E21-90BB7E81B5CC}" type="slidenum">
              <a:rPr lang="en-GB" alt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3850" y="1329929"/>
            <a:ext cx="8496300" cy="3294459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23528" y="4407954"/>
            <a:ext cx="8496622" cy="432458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0"/>
              </a:spcBef>
              <a:buNone/>
              <a:defRPr sz="15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151604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lnSpc>
                <a:spcPct val="90000"/>
              </a:lnSpc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39552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27784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788024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876256" y="1720819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39552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27784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788024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76256" y="3088971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16574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528" y="1664814"/>
            <a:ext cx="4753223" cy="2851624"/>
          </a:xfrm>
        </p:spPr>
        <p:txBody>
          <a:bodyPr lIns="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92080" y="1664814"/>
            <a:ext cx="3585220" cy="2851624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207315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55588" y="1486717"/>
            <a:ext cx="8621712" cy="316344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8199034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0822CA-5092-1B42-8C1C-B41ED35AA8B9}"/>
              </a:ext>
            </a:extLst>
          </p:cNvPr>
          <p:cNvSpPr txBox="1"/>
          <p:nvPr userDrawn="1"/>
        </p:nvSpPr>
        <p:spPr>
          <a:xfrm>
            <a:off x="269875" y="1497013"/>
            <a:ext cx="8496300" cy="2308225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enquiries@businessdisabilityforum.org.uk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020 7403 3020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pc="-15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98C923-AA31-CF4D-B26D-12C05F828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8298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37265-C048-984B-8DD3-ED071776107D}"/>
              </a:ext>
            </a:extLst>
          </p:cNvPr>
          <p:cNvSpPr txBox="1"/>
          <p:nvPr userDrawn="1"/>
        </p:nvSpPr>
        <p:spPr>
          <a:xfrm>
            <a:off x="269875" y="1497013"/>
            <a:ext cx="8496300" cy="1878012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</a:t>
            </a:r>
            <a:endParaRPr lang="en-GB" spc="-15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C749BCC2-BF64-6C41-9014-92428B744A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984" y="2665065"/>
            <a:ext cx="8247644" cy="301904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4EB8A2AE-D087-8D4B-914C-EBF8777333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431" y="2998898"/>
            <a:ext cx="8244757" cy="304255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ABAED7-34EA-9E41-A6CD-D26FF439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51856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990EC351-7981-A146-BE4B-3CCE6BB02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0"/>
          <a:stretch>
            <a:fillRect/>
          </a:stretch>
        </p:blipFill>
        <p:spPr bwMode="auto">
          <a:xfrm>
            <a:off x="0" y="3681413"/>
            <a:ext cx="91440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CA27CCE-13A9-B941-8638-B101DFB75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2511071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969233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420523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9" name="Picture 8" descr="Business Disability Forum logo.">
            <a:extLst>
              <a:ext uri="{FF2B5EF4-FFF2-40B4-BE49-F238E27FC236}">
                <a16:creationId xmlns:a16="http://schemas.microsoft.com/office/drawing/2014/main" id="{A69E82D8-E840-8041-91A9-749C4395DB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3709" y="817252"/>
            <a:ext cx="1741805" cy="122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6526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ability Standar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50915420-8F74-9943-8B19-529C3DAD5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0"/>
          <a:stretch>
            <a:fillRect/>
          </a:stretch>
        </p:blipFill>
        <p:spPr bwMode="auto">
          <a:xfrm>
            <a:off x="0" y="3681413"/>
            <a:ext cx="91440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B7F4C0-D072-8A44-B20D-E56F8B079B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2511071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969233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420523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8" name="Picture 7" descr="Business Disability Forum - Disability Standard">
            <a:extLst>
              <a:ext uri="{FF2B5EF4-FFF2-40B4-BE49-F238E27FC236}">
                <a16:creationId xmlns:a16="http://schemas.microsoft.com/office/drawing/2014/main" id="{15210B67-4950-B14C-A7B8-461C6EAAB8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877888"/>
            <a:ext cx="1647825" cy="112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2028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ch Taskfor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858DD894-A34E-3C45-99AB-7748CE272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0"/>
          <a:stretch>
            <a:fillRect/>
          </a:stretch>
        </p:blipFill>
        <p:spPr bwMode="auto">
          <a:xfrm>
            <a:off x="0" y="3681413"/>
            <a:ext cx="91440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4E86F17-D2BF-D743-B7D6-F97639462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2511071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969233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420523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8" name="Picture 7" descr="Business Disability Forum, Techology Taskforce.">
            <a:extLst>
              <a:ext uri="{FF2B5EF4-FFF2-40B4-BE49-F238E27FC236}">
                <a16:creationId xmlns:a16="http://schemas.microsoft.com/office/drawing/2014/main" id="{57E3BE40-84F3-4448-BE31-068309AE16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879475"/>
            <a:ext cx="1889125" cy="112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6192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ability Standar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F9A049A8-47A8-354D-8A1D-B598DF3CB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8770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D5416EA-DAB0-AE41-8DCD-52E451C24FA7}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1995686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651721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103011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4" name="Picture 3" descr="Business Disability Forum - Disability Standard">
            <a:extLst>
              <a:ext uri="{FF2B5EF4-FFF2-40B4-BE49-F238E27FC236}">
                <a16:creationId xmlns:a16="http://schemas.microsoft.com/office/drawing/2014/main" id="{F86E86E7-E91E-1540-955E-9C01BFC7A5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357188"/>
            <a:ext cx="1647825" cy="112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26245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ident's Group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364EED94-A67D-794E-85FB-6295D86B2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0"/>
          <a:stretch>
            <a:fillRect/>
          </a:stretch>
        </p:blipFill>
        <p:spPr bwMode="auto">
          <a:xfrm>
            <a:off x="0" y="3681413"/>
            <a:ext cx="91440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1671D32-62FF-0C4A-B506-F4B01B404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2511071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969233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420523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8" name="Picture 7" descr="Business Disability Forum, Presidents Group.">
            <a:extLst>
              <a:ext uri="{FF2B5EF4-FFF2-40B4-BE49-F238E27FC236}">
                <a16:creationId xmlns:a16="http://schemas.microsoft.com/office/drawing/2014/main" id="{11581FC3-974F-194D-94F1-C5C34B97D0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881063"/>
            <a:ext cx="1801812" cy="116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2061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ident's Group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364EED94-A67D-794E-85FB-6295D86B2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0"/>
          <a:stretch>
            <a:fillRect/>
          </a:stretch>
        </p:blipFill>
        <p:spPr bwMode="auto">
          <a:xfrm>
            <a:off x="0" y="3681413"/>
            <a:ext cx="91440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1671D32-62FF-0C4A-B506-F4B01B404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2511071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969233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420523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8" name="Picture 7" descr="Businsess Disability Forum - Disability Standard">
            <a:extLst>
              <a:ext uri="{FF2B5EF4-FFF2-40B4-BE49-F238E27FC236}">
                <a16:creationId xmlns:a16="http://schemas.microsoft.com/office/drawing/2014/main" id="{6A78DC75-83C0-9D4D-B262-6D2AC5CBF81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876064"/>
            <a:ext cx="1668053" cy="112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8013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2263" y="1943573"/>
            <a:ext cx="8569325" cy="2572865"/>
          </a:xfrm>
        </p:spPr>
        <p:txBody>
          <a:bodyPr lIns="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561529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0825" y="1966802"/>
            <a:ext cx="8626475" cy="2621071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657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 one our (for quizzes)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3850" y="1754038"/>
            <a:ext cx="8496300" cy="2870350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02694" y="2193132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0249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582099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52564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694130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2582100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4752565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6941306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3726378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:a16="http://schemas.microsoft.com/office/drawing/2014/main" id="{03B37A17-51B1-EC42-9F25-A4CC32D5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>
            <a:extLst>
              <a:ext uri="{FF2B5EF4-FFF2-40B4-BE49-F238E27FC236}">
                <a16:creationId xmlns:a16="http://schemas.microsoft.com/office/drawing/2014/main" id="{18B8C372-0BA9-FB40-A65E-737BE5AEE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8ED6B1-240D-2143-85D1-52012E9CE4A5}"/>
              </a:ext>
            </a:extLst>
          </p:cNvPr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2666A89-867D-2847-B2C0-0657BAA69538}" type="slidenum">
              <a:rPr lang="en-GB" alt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624" y="795546"/>
            <a:ext cx="5400600" cy="3432387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4400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08889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91884B4B-466E-0846-8D8A-53A030D11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0">
            <a:extLst>
              <a:ext uri="{FF2B5EF4-FFF2-40B4-BE49-F238E27FC236}">
                <a16:creationId xmlns:a16="http://schemas.microsoft.com/office/drawing/2014/main" id="{7DD6A2EB-AA87-484A-9859-823BB2A8A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1709738"/>
            <a:ext cx="7286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9600" b="1">
                <a:solidFill>
                  <a:srgbClr val="FFFFFF"/>
                </a:solidFill>
                <a:latin typeface="Helvetica" pitchFamily="2" charset="0"/>
              </a:rPr>
              <a:t>“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40D7AF6-0D4A-D545-96C3-6196FA93F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65CFEA3-E32D-5B4E-B233-7CE8B20B39E7}"/>
              </a:ext>
            </a:extLst>
          </p:cNvPr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EEB29B4-44FF-6341-86CE-6075F929D727}" type="slidenum">
              <a:rPr lang="en-GB" alt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60867" y="2511247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80000"/>
              </a:lnSpc>
              <a:defRPr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3544256" y="2508337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16"/>
          <p:cNvSpPr>
            <a:spLocks noGrp="1"/>
          </p:cNvSpPr>
          <p:nvPr>
            <p:ph type="body" sz="quarter" idx="12"/>
          </p:nvPr>
        </p:nvSpPr>
        <p:spPr>
          <a:xfrm>
            <a:off x="6255057" y="2514562"/>
            <a:ext cx="2437644" cy="1389911"/>
          </a:xfrm>
        </p:spPr>
        <p:txBody>
          <a:bodyPr>
            <a:normAutofit/>
          </a:bodyPr>
          <a:lstStyle>
            <a:lvl1pPr marL="0" indent="0">
              <a:buNone/>
              <a:defRPr sz="2000" b="1" baseline="0">
                <a:solidFill>
                  <a:srgbClr val="FFFFFF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0837565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CA7AD8C5-252C-454F-950A-59BF9A00E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A202DA6A-1754-2B48-A69C-5EA829D98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2F67038-E1BA-5145-9CA0-D7F93A1933DD}"/>
              </a:ext>
            </a:extLst>
          </p:cNvPr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D183903-AB59-5846-B887-C7DC21811D05}" type="slidenum">
              <a:rPr lang="en-GB" alt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80000"/>
              </a:lnSpc>
              <a:defRPr baseline="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5886" y="1768416"/>
            <a:ext cx="8494263" cy="651774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23528" y="4407954"/>
            <a:ext cx="8496622" cy="241834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0"/>
              </a:spcBef>
              <a:buNone/>
              <a:defRPr sz="150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381649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39552" y="1877130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27784" y="1877130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788024" y="1877130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6876256" y="1877130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39552" y="3245282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27784" y="3245282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788024" y="3245282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76256" y="3245282"/>
            <a:ext cx="1584176" cy="1152525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63525" y="804862"/>
            <a:ext cx="8613775" cy="526989"/>
          </a:xfrm>
        </p:spPr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669807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272" y="1889370"/>
            <a:ext cx="4753223" cy="2649080"/>
          </a:xfrm>
        </p:spPr>
        <p:txBody>
          <a:bodyPr lIns="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92080" y="1889369"/>
            <a:ext cx="3585220" cy="2649083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7305655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ch Taskfor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EECAC174-DFE1-0F4B-904D-343905687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8770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A465F2-345D-7347-92B3-E5B8833CF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1995686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651721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103011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9" name="Picture 8" descr="Business Disability Forum, Techology Taskforce.">
            <a:extLst>
              <a:ext uri="{FF2B5EF4-FFF2-40B4-BE49-F238E27FC236}">
                <a16:creationId xmlns:a16="http://schemas.microsoft.com/office/drawing/2014/main" id="{508EEE4E-B0D4-9148-82D0-806619EC84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355600"/>
            <a:ext cx="1889125" cy="112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47590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55588" y="1758831"/>
            <a:ext cx="8621712" cy="2891332"/>
          </a:xfrm>
        </p:spPr>
        <p:txBody>
          <a:bodyPr rtlCol="0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3044520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0822CA-5092-1B42-8C1C-B41ED35AA8B9}"/>
              </a:ext>
            </a:extLst>
          </p:cNvPr>
          <p:cNvSpPr txBox="1"/>
          <p:nvPr userDrawn="1"/>
        </p:nvSpPr>
        <p:spPr>
          <a:xfrm>
            <a:off x="269875" y="1842076"/>
            <a:ext cx="8496300" cy="1877437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enquiries@businessdisabilityforum.org.uk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020 7403 3020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6A8DFB-94C9-8B4F-A4B9-591AD38F8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62148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1ACD28-E736-7A47-A5A4-6D36FC53D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4D4F4D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37265-C048-984B-8DD3-ED071776107D}"/>
              </a:ext>
            </a:extLst>
          </p:cNvPr>
          <p:cNvSpPr txBox="1"/>
          <p:nvPr userDrawn="1"/>
        </p:nvSpPr>
        <p:spPr>
          <a:xfrm>
            <a:off x="269875" y="1841501"/>
            <a:ext cx="8496300" cy="1878012"/>
          </a:xfrm>
          <a:prstGeom prst="rect">
            <a:avLst/>
          </a:prstGeom>
          <a:noFill/>
        </p:spPr>
        <p:txBody>
          <a:bodyPr l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latin typeface="+mn-lt"/>
                <a:ea typeface="+mn-ea"/>
              </a:rPr>
              <a:t>Business Disability Forum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err="1">
                <a:solidFill>
                  <a:srgbClr val="FFFFFF"/>
                </a:solidFill>
                <a:latin typeface="+mn-lt"/>
                <a:ea typeface="+mn-ea"/>
              </a:rPr>
              <a:t>businessdisabilityforum.org.uk</a:t>
            </a: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FFFF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rgbClr val="FFFFFF"/>
                </a:solidFill>
                <a:latin typeface="+mn-lt"/>
                <a:ea typeface="+mn-ea"/>
              </a:rPr>
              <a:t>T:  </a:t>
            </a:r>
            <a:endParaRPr lang="en-GB" spc="-150" dirty="0">
              <a:solidFill>
                <a:srgbClr val="FFFFFF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C749BCC2-BF64-6C41-9014-92428B744A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984" y="3009553"/>
            <a:ext cx="8247644" cy="301904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4EB8A2AE-D087-8D4B-914C-EBF8777333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431" y="3343386"/>
            <a:ext cx="8244757" cy="304255"/>
          </a:xfrm>
        </p:spPr>
        <p:txBody>
          <a:bodyPr lIns="0" tIns="0">
            <a:noAutofit/>
          </a:bodyPr>
          <a:lstStyle>
            <a:lvl1pPr marL="0" indent="0">
              <a:lnSpc>
                <a:spcPct val="90000"/>
              </a:lnSpc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2800" b="1">
                <a:solidFill>
                  <a:srgbClr val="FFFFFF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461C29-3059-0945-A31D-30A34A574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875" y="3917950"/>
            <a:ext cx="1348613" cy="9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7397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ident's Group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FD6DAD5C-39FF-4246-A5A3-9B37B983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8770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979753-B95D-824E-BA37-ED7F61807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1995686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651721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103011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4" name="Picture 3" descr="Business Disability Forum, Presidents Group.">
            <a:extLst>
              <a:ext uri="{FF2B5EF4-FFF2-40B4-BE49-F238E27FC236}">
                <a16:creationId xmlns:a16="http://schemas.microsoft.com/office/drawing/2014/main" id="{5966A7D1-9989-814C-8546-C5ECD4811B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357188"/>
            <a:ext cx="1801812" cy="116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775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al Taskfor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FD6DAD5C-39FF-4246-A5A3-9B37B983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8770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979753-B95D-824E-BA37-ED7F61807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09" y="1995686"/>
            <a:ext cx="8064896" cy="857250"/>
          </a:xfrm>
        </p:spPr>
        <p:txBody>
          <a:bodyPr/>
          <a:lstStyle>
            <a:lvl1pPr>
              <a:lnSpc>
                <a:spcPct val="9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61585" y="3651721"/>
            <a:ext cx="8109928" cy="43247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61583" y="4103011"/>
            <a:ext cx="8117673" cy="43219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None/>
              <a:defRPr sz="2200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4" name="Picture 3" descr="Businsess Disability Forum - Disability Standard">
            <a:extLst>
              <a:ext uri="{FF2B5EF4-FFF2-40B4-BE49-F238E27FC236}">
                <a16:creationId xmlns:a16="http://schemas.microsoft.com/office/drawing/2014/main" id="{3EC9C863-649C-C146-A94D-9E40389F36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9" y="357188"/>
            <a:ext cx="1668053" cy="112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02702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2263" y="1563638"/>
            <a:ext cx="8569325" cy="2952800"/>
          </a:xfrm>
        </p:spPr>
        <p:txBody>
          <a:bodyPr lIns="0" rIns="36000"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684316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lnSpc>
                <a:spcPct val="90000"/>
              </a:lnSpc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0825" y="1563637"/>
            <a:ext cx="8569325" cy="302423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216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 one our (for quizzes)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23850" y="1329929"/>
            <a:ext cx="8496300" cy="3294459"/>
          </a:xfrm>
          <a:prstGeom prst="rect">
            <a:avLst/>
          </a:prstGeom>
        </p:spPr>
        <p:txBody>
          <a:bodyPr/>
          <a:lstStyle>
            <a:lvl1pPr marL="0" indent="0">
              <a:buFont typeface="Arial"/>
              <a:buNone/>
              <a:defRPr sz="28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02694" y="2193132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0249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582099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752564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6941305" y="3975906"/>
            <a:ext cx="1872208" cy="5940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 typeface="Arial"/>
              <a:buNone/>
              <a:defRPr sz="2200" baseline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2582100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4752565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6941306" y="2193708"/>
            <a:ext cx="1871663" cy="167521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2000">
                <a:solidFill>
                  <a:srgbClr val="404040"/>
                </a:solidFill>
              </a:defRPr>
            </a:lvl1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744572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>
            <a:extLst>
              <a:ext uri="{FF2B5EF4-FFF2-40B4-BE49-F238E27FC236}">
                <a16:creationId xmlns:a16="http://schemas.microsoft.com/office/drawing/2014/main" id="{B71C1E64-7A84-EE42-98CC-A74B9AD9B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07869-2AF9-0E41-AC39-3F6B7D83E7E9}"/>
              </a:ext>
            </a:extLst>
          </p:cNvPr>
          <p:cNvSpPr txBox="1">
            <a:spLocks/>
          </p:cNvSpPr>
          <p:nvPr/>
        </p:nvSpPr>
        <p:spPr>
          <a:xfrm>
            <a:off x="6804025" y="4732338"/>
            <a:ext cx="2073275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2BD9CD52-B208-314E-BF81-2512B30C4F24}" type="slidenum">
              <a:rPr lang="en-GB" altLang="en-US" sz="1200" b="1">
                <a:solidFill>
                  <a:srgbClr val="FFFFFF"/>
                </a:solidFill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D09B1AF8-665F-854C-8867-F400EBB68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4803775"/>
            <a:ext cx="2055812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04" y="411510"/>
            <a:ext cx="5400600" cy="381642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4400" baseline="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8335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53E5BF-D15B-194A-BFEC-1AA2BB0F6E7B}"/>
              </a:ext>
            </a:extLst>
          </p:cNvPr>
          <p:cNvSpPr txBox="1">
            <a:spLocks/>
          </p:cNvSpPr>
          <p:nvPr/>
        </p:nvSpPr>
        <p:spPr>
          <a:xfrm>
            <a:off x="6743700" y="4732338"/>
            <a:ext cx="2133600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2333BA9-08BE-2D42-9D99-C1892ACDD8D2}" type="slidenum">
              <a:rPr lang="en-GB" altLang="en-US" sz="1200" b="1"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latin typeface="Century Gothic" panose="020B0502020202020204" pitchFamily="34" charset="0"/>
            </a:endParaRPr>
          </a:p>
        </p:txBody>
      </p:sp>
      <p:sp>
        <p:nvSpPr>
          <p:cNvPr id="1028" name="Title Placeholder 5">
            <a:extLst>
              <a:ext uri="{FF2B5EF4-FFF2-40B4-BE49-F238E27FC236}">
                <a16:creationId xmlns:a16="http://schemas.microsoft.com/office/drawing/2014/main" id="{76238121-69BD-8245-8EF3-72B987B014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63525" y="411163"/>
            <a:ext cx="861377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add title</a:t>
            </a:r>
            <a:endParaRPr lang="en-US" altLang="en-US"/>
          </a:p>
        </p:txBody>
      </p:sp>
      <p:sp>
        <p:nvSpPr>
          <p:cNvPr id="1029" name="Text Placeholder 6">
            <a:extLst>
              <a:ext uri="{FF2B5EF4-FFF2-40B4-BE49-F238E27FC236}">
                <a16:creationId xmlns:a16="http://schemas.microsoft.com/office/drawing/2014/main" id="{BFAA16A1-1746-FA4E-BCE0-3EF89484E1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5588" y="1625600"/>
            <a:ext cx="8618537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pic>
        <p:nvPicPr>
          <p:cNvPr id="1030" name="Picture 9">
            <a:extLst>
              <a:ext uri="{FF2B5EF4-FFF2-40B4-BE49-F238E27FC236}">
                <a16:creationId xmlns:a16="http://schemas.microsoft.com/office/drawing/2014/main" id="{732B7D1A-E6B8-5845-854A-514139C47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F2553F-AC31-1A42-A1E3-51D6C549B4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87" y="4803776"/>
            <a:ext cx="2159720" cy="157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66" r:id="rId5"/>
    <p:sldLayoutId id="2147483836" r:id="rId6"/>
    <p:sldLayoutId id="2147483837" r:id="rId7"/>
    <p:sldLayoutId id="2147483838" r:id="rId8"/>
    <p:sldLayoutId id="2147483852" r:id="rId9"/>
    <p:sldLayoutId id="2147483853" r:id="rId10"/>
    <p:sldLayoutId id="2147483854" r:id="rId11"/>
    <p:sldLayoutId id="2147483839" r:id="rId12"/>
    <p:sldLayoutId id="2147483840" r:id="rId13"/>
    <p:sldLayoutId id="2147483841" r:id="rId14"/>
    <p:sldLayoutId id="2147483868" r:id="rId15"/>
    <p:sldLayoutId id="2147483867" r:id="rId16"/>
  </p:sldLayoutIdLst>
  <p:transition>
    <p:fade/>
  </p:transition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rgbClr val="4D4F53"/>
          </a:solidFill>
          <a:latin typeface="Century Gothic"/>
          <a:ea typeface="ＭＳ Ｐゴシック" charset="0"/>
          <a:cs typeface="Century Gothic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rgbClr val="4D4F4D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rgbClr val="4D4F4D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rgbClr val="4D4F4D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Placeholder 5">
            <a:extLst>
              <a:ext uri="{FF2B5EF4-FFF2-40B4-BE49-F238E27FC236}">
                <a16:creationId xmlns:a16="http://schemas.microsoft.com/office/drawing/2014/main" id="{77E7EE00-3B54-4F4C-8935-5499255A6B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63525" y="804863"/>
            <a:ext cx="86137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add title</a:t>
            </a:r>
            <a:endParaRPr lang="en-US" altLang="en-US"/>
          </a:p>
        </p:txBody>
      </p:sp>
      <p:sp>
        <p:nvSpPr>
          <p:cNvPr id="2052" name="Text Placeholder 6">
            <a:extLst>
              <a:ext uri="{FF2B5EF4-FFF2-40B4-BE49-F238E27FC236}">
                <a16:creationId xmlns:a16="http://schemas.microsoft.com/office/drawing/2014/main" id="{38225250-99E7-784D-9C8C-2A6B210897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60350" y="1997075"/>
            <a:ext cx="861695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pic>
        <p:nvPicPr>
          <p:cNvPr id="2053" name="Picture 9">
            <a:extLst>
              <a:ext uri="{FF2B5EF4-FFF2-40B4-BE49-F238E27FC236}">
                <a16:creationId xmlns:a16="http://schemas.microsoft.com/office/drawing/2014/main" id="{97AC94DA-E559-2D44-99B7-0E3D02D21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04E19D6-B62E-CF44-B32C-104BAF2BE3BD}"/>
              </a:ext>
            </a:extLst>
          </p:cNvPr>
          <p:cNvSpPr txBox="1">
            <a:spLocks/>
          </p:cNvSpPr>
          <p:nvPr/>
        </p:nvSpPr>
        <p:spPr>
          <a:xfrm>
            <a:off x="6743700" y="4732338"/>
            <a:ext cx="2133600" cy="365125"/>
          </a:xfrm>
          <a:prstGeom prst="rect">
            <a:avLst/>
          </a:prstGeom>
        </p:spPr>
        <p:txBody>
          <a:bodyPr rIns="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0A1FE84-A19E-8141-9D86-2BEDC15A5A22}" type="slidenum">
              <a:rPr lang="en-GB" altLang="en-US" sz="1200" b="1">
                <a:latin typeface="Century Gothic" panose="020B0502020202020204" pitchFamily="34" charset="0"/>
              </a:rPr>
              <a:pPr algn="r" eaLnBrk="1" hangingPunct="1"/>
              <a:t>‹#›</a:t>
            </a:fld>
            <a:endParaRPr lang="en-GB" altLang="en-US" sz="1200" b="1">
              <a:latin typeface="Century Gothic" panose="020B0502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42ED3C-16E4-0D40-9CC4-197CE926B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87" y="4803776"/>
            <a:ext cx="2159720" cy="157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71" r:id="rId5"/>
    <p:sldLayoutId id="2147483842" r:id="rId6"/>
    <p:sldLayoutId id="2147483843" r:id="rId7"/>
    <p:sldLayoutId id="2147483844" r:id="rId8"/>
    <p:sldLayoutId id="2147483861" r:id="rId9"/>
    <p:sldLayoutId id="2147483862" r:id="rId10"/>
    <p:sldLayoutId id="2147483863" r:id="rId11"/>
    <p:sldLayoutId id="2147483845" r:id="rId12"/>
    <p:sldLayoutId id="2147483846" r:id="rId13"/>
    <p:sldLayoutId id="2147483847" r:id="rId14"/>
    <p:sldLayoutId id="2147483869" r:id="rId15"/>
    <p:sldLayoutId id="2147483870" r:id="rId16"/>
  </p:sldLayoutIdLst>
  <p:transition>
    <p:fade/>
  </p:transition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rgbClr val="4D4F53"/>
          </a:solidFill>
          <a:latin typeface="Century Gothic"/>
          <a:ea typeface="ＭＳ Ｐゴシック" charset="0"/>
          <a:cs typeface="Century Gothic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4D4F53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rgbClr val="4D4F4D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rgbClr val="4D4F4D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rgbClr val="4D4F4D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rgbClr val="4D4F4D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cg.com/publications/2018/how-diverse-leadership-teams-boost-innovation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disabilityforum.org.uk/services/advice-service/" TargetMode="External"/><Relationship Id="rId2" Type="http://schemas.openxmlformats.org/officeDocument/2006/relationships/hyperlink" Target="https://businessdisabilityforum.org.uk/resource/disability-confident-toolkit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EC05B6D-3F65-1947-8F50-6BBB2CD46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participate in Disability Confident?</a:t>
            </a:r>
          </a:p>
        </p:txBody>
      </p:sp>
    </p:spTree>
    <p:extLst>
      <p:ext uri="{BB962C8B-B14F-4D97-AF65-F5344CB8AC3E}">
        <p14:creationId xmlns:p14="http://schemas.microsoft.com/office/powerpoint/2010/main" val="50916921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C6492A-4CC2-6141-A4B9-0CE38C80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Contact us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B6335E-F6BF-1746-9CDD-33E42F3586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A5B33-C7B0-5F45-838B-52545AC137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957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6F0B08-BB80-B748-A2D0-797BAB32C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is the Disability Confident scheme?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BF9865-4557-2E43-992E-571AAE5C53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525" y="1098694"/>
            <a:ext cx="5615066" cy="2952800"/>
          </a:xfrm>
        </p:spPr>
        <p:txBody>
          <a:bodyPr/>
          <a:lstStyle/>
          <a:p>
            <a:r>
              <a:rPr lang="en-US" sz="2400" dirty="0"/>
              <a:t>Disability Confident is a UK government scheme.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It is open for organisations of any size.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It has three levels, and everyone starts at Level 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It is free to participate.</a:t>
            </a:r>
          </a:p>
        </p:txBody>
      </p:sp>
      <p:pic>
        <p:nvPicPr>
          <p:cNvPr id="3" name="Graphic 2" descr="Man carrying a laptop">
            <a:extLst>
              <a:ext uri="{FF2B5EF4-FFF2-40B4-BE49-F238E27FC236}">
                <a16:creationId xmlns:a16="http://schemas.microsoft.com/office/drawing/2014/main" id="{94E9D406-7818-CFC7-3CD4-494B5AFE8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2260" y="1774287"/>
            <a:ext cx="2842073" cy="201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4356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6F0B08-BB80-B748-A2D0-797BAB32C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are the aims of Disability Confident?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BF9865-4557-2E43-992E-571AAE5C53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525" y="1095350"/>
            <a:ext cx="5342450" cy="2952800"/>
          </a:xfrm>
        </p:spPr>
        <p:txBody>
          <a:bodyPr/>
          <a:lstStyle/>
          <a:p>
            <a:r>
              <a:rPr lang="en-US" sz="2000" dirty="0"/>
              <a:t>The aims of the scheme are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Engage and encourage employers to become more confident employing and retaining disabled employees,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Increase understanding of disability and the benefits of employing disabled people,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Increase the number of employers taking action to be Disability Confident, contributing towards halving the disability employment gap.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3" name="Graphic 2" descr="Woman with thumbs up">
            <a:extLst>
              <a:ext uri="{FF2B5EF4-FFF2-40B4-BE49-F238E27FC236}">
                <a16:creationId xmlns:a16="http://schemas.microsoft.com/office/drawing/2014/main" id="{114AC786-0692-9481-55F9-62DA0B42A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4166" y="1706660"/>
            <a:ext cx="2480603" cy="246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65982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6F0B08-BB80-B748-A2D0-797BAB32C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three levels of Disability Confident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BF9865-4557-2E43-992E-571AAE5C53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7686" y="1095350"/>
            <a:ext cx="5365164" cy="2952800"/>
          </a:xfrm>
        </p:spPr>
        <p:txBody>
          <a:bodyPr/>
          <a:lstStyle/>
          <a:p>
            <a:r>
              <a:rPr lang="en-US" sz="2400" dirty="0"/>
              <a:t>Disability Confident has three levels: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Disability Confident Committed – sign up and commit to the scheme,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Disability Confident Employer – self-assessment,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Disability Confident Leader – externally validated submission.</a:t>
            </a:r>
          </a:p>
        </p:txBody>
      </p:sp>
      <p:pic>
        <p:nvPicPr>
          <p:cNvPr id="3" name="Graphic 2" descr="Female pointing up">
            <a:extLst>
              <a:ext uri="{FF2B5EF4-FFF2-40B4-BE49-F238E27FC236}">
                <a16:creationId xmlns:a16="http://schemas.microsoft.com/office/drawing/2014/main" id="{4134CC9D-6534-7314-8FFE-3045B82C9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2454" y="1425770"/>
            <a:ext cx="1762155" cy="29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47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966E6-2BD6-7148-5B7A-025DEAC15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dirty="0"/>
              <a:t>How can Disability Confident benefit your organisation?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A9081-DEEB-C29B-AD37-2657EE227A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525" y="1095350"/>
            <a:ext cx="8569325" cy="2952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b="1" dirty="0"/>
              <a:t>Financially</a:t>
            </a:r>
            <a:r>
              <a:rPr lang="en-GB" sz="2000" dirty="0"/>
              <a:t> – </a:t>
            </a:r>
            <a:r>
              <a:rPr lang="en-US" sz="2000" dirty="0"/>
              <a:t>According to a study by </a:t>
            </a:r>
            <a:r>
              <a:rPr lang="en-US" sz="2000" dirty="0">
                <a:hlinkClick r:id="rId2"/>
              </a:rPr>
              <a:t>Boston Consulting Group</a:t>
            </a:r>
            <a:r>
              <a:rPr lang="en-US" sz="2000" dirty="0"/>
              <a:t>, organisations with more diverse workforces have 19 per cent higher revenues because they are more innovative.​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Productivity</a:t>
            </a:r>
            <a:r>
              <a:rPr lang="en-US" sz="2000" dirty="0"/>
              <a:t> – Hiring more disabled employees can help create more diverse workforces, which are more innovative and productive.​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Reputation</a:t>
            </a:r>
            <a:r>
              <a:rPr lang="en-US" sz="2000" dirty="0"/>
              <a:t> – Being known as a Disability Confident organisation can benefit your brand due to recognition from other organisations, customers and clients, the wider community, and your own employees.​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/>
              <a:t>Recruitment</a:t>
            </a:r>
            <a:r>
              <a:rPr lang="en-US" sz="2000" dirty="0"/>
              <a:t> – You have access to a significant talent pool which also represents your clients and customers.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276100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6F0B08-BB80-B748-A2D0-797BAB32C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senior support is essential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BF9865-4557-2E43-992E-571AAE5C53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526" y="1095350"/>
            <a:ext cx="5433890" cy="2952800"/>
          </a:xfrm>
        </p:spPr>
        <p:txBody>
          <a:bodyPr/>
          <a:lstStyle/>
          <a:p>
            <a:r>
              <a:rPr lang="en-US" sz="2000" dirty="0"/>
              <a:t>Support from senior leadership is essential when participating in the Disability Confident scheme.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They have overviews of the organisation that less senior managers do not have access to​.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They have the power to make decisions on budgets, scope, culture, and direction​.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They have influence and respect that comes with their position, and people will follow their lead.</a:t>
            </a:r>
          </a:p>
        </p:txBody>
      </p:sp>
      <p:pic>
        <p:nvPicPr>
          <p:cNvPr id="3" name="Graphic 2" descr="Woman wearing blazer">
            <a:extLst>
              <a:ext uri="{FF2B5EF4-FFF2-40B4-BE49-F238E27FC236}">
                <a16:creationId xmlns:a16="http://schemas.microsoft.com/office/drawing/2014/main" id="{802E5C44-B7A0-F4D2-ADE6-F5FC70F74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6506736" y="1174652"/>
            <a:ext cx="1378205" cy="363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8927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59AB3-D1D7-850D-D6C0-EA7AE7769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3D90A2-B53B-99EB-9C5A-BD693E08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can you help your organisation with Disability Confident?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392117-1E49-C254-CCCE-E21749FC62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2264" y="1563638"/>
            <a:ext cx="5987860" cy="2952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Be seen and be heard supporting initiatives. Share your stories about disability and why you support this scheme​.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Become a champion for the scheme internally and externally – share knowledge and promote what you are doing as a business at external events​.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Provide internal support and hold people accountable.</a:t>
            </a:r>
          </a:p>
        </p:txBody>
      </p:sp>
      <p:pic>
        <p:nvPicPr>
          <p:cNvPr id="3" name="Graphic 2" descr="A man walking forward">
            <a:extLst>
              <a:ext uri="{FF2B5EF4-FFF2-40B4-BE49-F238E27FC236}">
                <a16:creationId xmlns:a16="http://schemas.microsoft.com/office/drawing/2014/main" id="{A669FDE5-D636-A6DE-9D78-98C95FC69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55144" y="1224841"/>
            <a:ext cx="1907586" cy="350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9043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E9D70-D729-4301-CF9F-B512C5D84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A9FC2E-D6C0-E8CD-8FFB-81E60E335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How Business Disability Forum can help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1B54F7-4298-4B92-3DE0-694B65C032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525" y="1095350"/>
            <a:ext cx="8569325" cy="2952800"/>
          </a:xfrm>
        </p:spPr>
        <p:txBody>
          <a:bodyPr/>
          <a:lstStyle/>
          <a:p>
            <a:r>
              <a:rPr lang="en-US" sz="2000" dirty="0"/>
              <a:t>You are not alone in this journey. If you are a member or partner, Business Disability Forum can help you. We:​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are available to offer advice​,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can check policies and other documents,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can validate your level 3 submission​,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have several resources for you to use​,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offer webinars, events and networks that can help you become more Disability Confident​.</a:t>
            </a:r>
          </a:p>
        </p:txBody>
      </p:sp>
    </p:spTree>
    <p:extLst>
      <p:ext uri="{BB962C8B-B14F-4D97-AF65-F5344CB8AC3E}">
        <p14:creationId xmlns:p14="http://schemas.microsoft.com/office/powerpoint/2010/main" val="195277544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D951E-B5E3-8A1E-CC47-D1F712142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Further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F9D95-AE77-386B-7E0A-6663B937AD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74388" y="1095350"/>
            <a:ext cx="6258462" cy="2952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hlinkClick r:id="rId2"/>
              </a:rPr>
              <a:t>Disability Confident Toolkit </a:t>
            </a:r>
            <a:r>
              <a:rPr lang="en-GB" sz="2400" dirty="0"/>
              <a:t>– browse our range of resources with practical guidance on completing each level of Disability Confident.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>
                <a:hlinkClick r:id="rId3"/>
              </a:rPr>
              <a:t>Advice Service </a:t>
            </a:r>
            <a:r>
              <a:rPr lang="en-GB" sz="2400" dirty="0"/>
              <a:t>– available to provide guidance, answer questions, and support with validating Level 3 submissions.</a:t>
            </a:r>
          </a:p>
        </p:txBody>
      </p:sp>
      <p:pic>
        <p:nvPicPr>
          <p:cNvPr id="5" name="Graphic 4" descr="Woman wearing a suit">
            <a:extLst>
              <a:ext uri="{FF2B5EF4-FFF2-40B4-BE49-F238E27FC236}">
                <a16:creationId xmlns:a16="http://schemas.microsoft.com/office/drawing/2014/main" id="{D582AD18-6A6C-EE5D-0F6A-D80F698D8A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6188" y="1095350"/>
            <a:ext cx="1607349" cy="334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08071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DF Corporate slide deck">
  <a:themeElements>
    <a:clrScheme name="BDF colour theme">
      <a:dk1>
        <a:srgbClr val="4D4F53"/>
      </a:dk1>
      <a:lt1>
        <a:srgbClr val="B2B4B3"/>
      </a:lt1>
      <a:dk2>
        <a:srgbClr val="007AC9"/>
      </a:dk2>
      <a:lt2>
        <a:srgbClr val="FFFFFF"/>
      </a:lt2>
      <a:accent1>
        <a:srgbClr val="4D4F53"/>
      </a:accent1>
      <a:accent2>
        <a:srgbClr val="007AC9"/>
      </a:accent2>
      <a:accent3>
        <a:srgbClr val="B2B4B3"/>
      </a:accent3>
      <a:accent4>
        <a:srgbClr val="808080"/>
      </a:accent4>
      <a:accent5>
        <a:srgbClr val="000000"/>
      </a:accent5>
      <a:accent6>
        <a:srgbClr val="DADADA"/>
      </a:accent6>
      <a:hlink>
        <a:srgbClr val="6639B7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2908DBC-25BC-E145-A815-2F33B87511AF}" vid="{C2AEC189-073E-4C44-A590-A4533C61055A}"/>
    </a:ext>
  </a:extLst>
</a:theme>
</file>

<file path=ppt/theme/theme2.xml><?xml version="1.0" encoding="utf-8"?>
<a:theme xmlns:a="http://schemas.openxmlformats.org/drawingml/2006/main" name="1_Speech-to-text template">
  <a:themeElements>
    <a:clrScheme name="BDF colour theme">
      <a:dk1>
        <a:srgbClr val="4D4F53"/>
      </a:dk1>
      <a:lt1>
        <a:srgbClr val="B2B4B3"/>
      </a:lt1>
      <a:dk2>
        <a:srgbClr val="007AC9"/>
      </a:dk2>
      <a:lt2>
        <a:srgbClr val="FFFFFF"/>
      </a:lt2>
      <a:accent1>
        <a:srgbClr val="4D4F53"/>
      </a:accent1>
      <a:accent2>
        <a:srgbClr val="007AC9"/>
      </a:accent2>
      <a:accent3>
        <a:srgbClr val="B2B4B3"/>
      </a:accent3>
      <a:accent4>
        <a:srgbClr val="808080"/>
      </a:accent4>
      <a:accent5>
        <a:srgbClr val="000000"/>
      </a:accent5>
      <a:accent6>
        <a:srgbClr val="DADADA"/>
      </a:accent6>
      <a:hlink>
        <a:srgbClr val="6639B7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2908DBC-25BC-E145-A815-2F33B87511AF}" vid="{C090A296-A371-A14B-8A68-AA19897DBB4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9f900bf-3690-4cf7-88cb-89763d3358eb" xsi:nil="true"/>
    <lcf76f155ced4ddcb4097134ff3c332f xmlns="55aeba8e-d43e-4ba5-af4a-ad85d2d7f5c9">
      <Terms xmlns="http://schemas.microsoft.com/office/infopath/2007/PartnerControls"/>
    </lcf76f155ced4ddcb4097134ff3c332f>
    <SharedWithUsers xmlns="19f900bf-3690-4cf7-88cb-89763d3358eb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512D692152364493CD0CC1C574F1A7" ma:contentTypeVersion="14" ma:contentTypeDescription="Create a new document." ma:contentTypeScope="" ma:versionID="fbbee860dc740cbb8d8fb3454a8609ce">
  <xsd:schema xmlns:xsd="http://www.w3.org/2001/XMLSchema" xmlns:xs="http://www.w3.org/2001/XMLSchema" xmlns:p="http://schemas.microsoft.com/office/2006/metadata/properties" xmlns:ns2="55aeba8e-d43e-4ba5-af4a-ad85d2d7f5c9" xmlns:ns3="19f900bf-3690-4cf7-88cb-89763d3358eb" targetNamespace="http://schemas.microsoft.com/office/2006/metadata/properties" ma:root="true" ma:fieldsID="0efedffd7b9cb24d5822fae3631deb9e" ns2:_="" ns3:_="">
    <xsd:import namespace="55aeba8e-d43e-4ba5-af4a-ad85d2d7f5c9"/>
    <xsd:import namespace="19f900bf-3690-4cf7-88cb-89763d3358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aeba8e-d43e-4ba5-af4a-ad85d2d7f5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e83780a-7b56-4c29-9efc-efc2c02722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f900bf-3690-4cf7-88cb-89763d3358e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93029a0-58d8-4798-871f-09a2d0fe6e88}" ma:internalName="TaxCatchAll" ma:showField="CatchAllData" ma:web="19f900bf-3690-4cf7-88cb-89763d3358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73AF8E-6A0C-4339-A8A3-E089ABC4060F}">
  <ds:schemaRefs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19f900bf-3690-4cf7-88cb-89763d3358eb"/>
    <ds:schemaRef ds:uri="55aeba8e-d43e-4ba5-af4a-ad85d2d7f5c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AFD03EB-B8B9-4825-9E05-97E04EBD89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aeba8e-d43e-4ba5-af4a-ad85d2d7f5c9"/>
    <ds:schemaRef ds:uri="19f900bf-3690-4cf7-88cb-89763d3358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CB1C5B-6DB2-44A9-8BAC-DC78B3A7E9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517</Words>
  <Application>Microsoft Office PowerPoint</Application>
  <PresentationFormat>On-screen Show (16:9)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Helvetica</vt:lpstr>
      <vt:lpstr>BDF Corporate slide deck</vt:lpstr>
      <vt:lpstr>1_Speech-to-text template</vt:lpstr>
      <vt:lpstr>Why participate in Disability Confident?</vt:lpstr>
      <vt:lpstr>What is the Disability Confident scheme?</vt:lpstr>
      <vt:lpstr>What are the aims of Disability Confident?</vt:lpstr>
      <vt:lpstr>The three levels of Disability Confident</vt:lpstr>
      <vt:lpstr>How can Disability Confident benefit your organisation?</vt:lpstr>
      <vt:lpstr>Why senior support is essential</vt:lpstr>
      <vt:lpstr>How can you help your organisation with Disability Confident?</vt:lpstr>
      <vt:lpstr>How Business Disability Forum can help</vt:lpstr>
      <vt:lpstr>Further information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1</dc:title>
  <dc:creator>Anthony Allison-Burke</dc:creator>
  <cp:lastModifiedBy>Jacob Spargo-Mabbs</cp:lastModifiedBy>
  <cp:revision>2</cp:revision>
  <dcterms:created xsi:type="dcterms:W3CDTF">2020-10-06T15:34:37Z</dcterms:created>
  <dcterms:modified xsi:type="dcterms:W3CDTF">2025-03-14T10:35:16Z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0x01010035512D692152364493CD0CC1C574F1A7</vt:lpwstr>
  </property>
  <property fmtid="{D5CDD505-2E9C-101B-9397-08002B2CF9AE}" pid="3" name="Order">
    <vt:r8>1200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