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92" r:id="rId5"/>
  </p:sldMasterIdLst>
  <p:notesMasterIdLst>
    <p:notesMasterId r:id="rId23"/>
  </p:notesMasterIdLst>
  <p:handoutMasterIdLst>
    <p:handoutMasterId r:id="rId24"/>
  </p:handoutMasterIdLst>
  <p:sldIdLst>
    <p:sldId id="256" r:id="rId6"/>
    <p:sldId id="271" r:id="rId7"/>
    <p:sldId id="257" r:id="rId8"/>
    <p:sldId id="273" r:id="rId9"/>
    <p:sldId id="259" r:id="rId10"/>
    <p:sldId id="260" r:id="rId11"/>
    <p:sldId id="261" r:id="rId12"/>
    <p:sldId id="262" r:id="rId13"/>
    <p:sldId id="267" r:id="rId14"/>
    <p:sldId id="263" r:id="rId15"/>
    <p:sldId id="268" r:id="rId16"/>
    <p:sldId id="266" r:id="rId17"/>
    <p:sldId id="270" r:id="rId18"/>
    <p:sldId id="264" r:id="rId19"/>
    <p:sldId id="269" r:id="rId20"/>
    <p:sldId id="265" r:id="rId21"/>
    <p:sldId id="272" r:id="rId22"/>
  </p:sldIdLst>
  <p:sldSz cx="9144000" cy="5143500" type="screen16x9"/>
  <p:notesSz cx="9144000" cy="6858000"/>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9270" autoAdjust="0"/>
  </p:normalViewPr>
  <p:slideViewPr>
    <p:cSldViewPr snapToGrid="0" showGuides="1">
      <p:cViewPr varScale="1">
        <p:scale>
          <a:sx n="75" d="100"/>
          <a:sy n="75" d="100"/>
        </p:scale>
        <p:origin x="1694" y="5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m Freeman" userId="c57737ce-36cb-4f6c-89a3-9c72da6ed4f4" providerId="ADAL" clId="{5B61823B-5C94-44AA-849A-E472B4D15970}"/>
    <pc:docChg chg="custSel addSld modSld">
      <pc:chgData name="Jem Freeman" userId="c57737ce-36cb-4f6c-89a3-9c72da6ed4f4" providerId="ADAL" clId="{5B61823B-5C94-44AA-849A-E472B4D15970}" dt="2024-04-23T12:49:32.231" v="504" actId="20577"/>
      <pc:docMkLst>
        <pc:docMk/>
      </pc:docMkLst>
      <pc:sldChg chg="modSp mod">
        <pc:chgData name="Jem Freeman" userId="c57737ce-36cb-4f6c-89a3-9c72da6ed4f4" providerId="ADAL" clId="{5B61823B-5C94-44AA-849A-E472B4D15970}" dt="2024-04-23T12:46:51.704" v="499" actId="1076"/>
        <pc:sldMkLst>
          <pc:docMk/>
          <pc:sldMk cId="650343562" sldId="257"/>
        </pc:sldMkLst>
      </pc:sldChg>
      <pc:sldChg chg="modSp mod">
        <pc:chgData name="Jem Freeman" userId="c57737ce-36cb-4f6c-89a3-9c72da6ed4f4" providerId="ADAL" clId="{5B61823B-5C94-44AA-849A-E472B4D15970}" dt="2024-04-23T12:47:46.606" v="502" actId="1076"/>
        <pc:sldMkLst>
          <pc:docMk/>
          <pc:sldMk cId="1843659821" sldId="259"/>
        </pc:sldMkLst>
      </pc:sldChg>
      <pc:sldChg chg="modSp mod">
        <pc:chgData name="Jem Freeman" userId="c57737ce-36cb-4f6c-89a3-9c72da6ed4f4" providerId="ADAL" clId="{5B61823B-5C94-44AA-849A-E472B4D15970}" dt="2024-04-23T12:49:32.231" v="504" actId="20577"/>
        <pc:sldMkLst>
          <pc:docMk/>
          <pc:sldMk cId="2301542041" sldId="265"/>
        </pc:sldMkLst>
      </pc:sldChg>
      <pc:sldChg chg="modSp mod">
        <pc:chgData name="Jem Freeman" userId="c57737ce-36cb-4f6c-89a3-9c72da6ed4f4" providerId="ADAL" clId="{5B61823B-5C94-44AA-849A-E472B4D15970}" dt="2024-04-23T12:49:19.808" v="503" actId="20577"/>
        <pc:sldMkLst>
          <pc:docMk/>
          <pc:sldMk cId="1930995066" sldId="269"/>
        </pc:sldMkLst>
      </pc:sldChg>
      <pc:sldChg chg="modSp mod">
        <pc:chgData name="Jem Freeman" userId="c57737ce-36cb-4f6c-89a3-9c72da6ed4f4" providerId="ADAL" clId="{5B61823B-5C94-44AA-849A-E472B4D15970}" dt="2024-04-22T15:33:26.984" v="21" actId="20577"/>
        <pc:sldMkLst>
          <pc:docMk/>
          <pc:sldMk cId="1052105018" sldId="270"/>
        </pc:sldMkLst>
      </pc:sldChg>
      <pc:sldChg chg="modSp mod">
        <pc:chgData name="Jem Freeman" userId="c57737ce-36cb-4f6c-89a3-9c72da6ed4f4" providerId="ADAL" clId="{5B61823B-5C94-44AA-849A-E472B4D15970}" dt="2024-04-23T08:32:03.709" v="456" actId="20577"/>
        <pc:sldMkLst>
          <pc:docMk/>
          <pc:sldMk cId="2053195752" sldId="271"/>
        </pc:sldMkLst>
      </pc:sldChg>
      <pc:sldChg chg="modSp new mod">
        <pc:chgData name="Jem Freeman" userId="c57737ce-36cb-4f6c-89a3-9c72da6ed4f4" providerId="ADAL" clId="{5B61823B-5C94-44AA-849A-E472B4D15970}" dt="2024-04-23T12:46:36.038" v="497" actId="255"/>
        <pc:sldMkLst>
          <pc:docMk/>
          <pc:sldMk cId="3772971268" sldId="273"/>
        </pc:sldMkLst>
      </pc:sldChg>
    </pc:docChg>
  </pc:docChgLst>
  <pc:docChgLst>
    <pc:chgData name="Jacob Spargo-Mabbs" userId="be6078b5-097b-4ae3-a9ee-bd32887d07e5" providerId="ADAL" clId="{5440EF4C-5328-409E-93D4-96E78F8D0844}"/>
    <pc:docChg chg="custSel modSld">
      <pc:chgData name="Jacob Spargo-Mabbs" userId="be6078b5-097b-4ae3-a9ee-bd32887d07e5" providerId="ADAL" clId="{5440EF4C-5328-409E-93D4-96E78F8D0844}" dt="2025-07-01T08:48:59.823" v="211" actId="20577"/>
      <pc:docMkLst>
        <pc:docMk/>
      </pc:docMkLst>
      <pc:sldChg chg="modSp mod">
        <pc:chgData name="Jacob Spargo-Mabbs" userId="be6078b5-097b-4ae3-a9ee-bd32887d07e5" providerId="ADAL" clId="{5440EF4C-5328-409E-93D4-96E78F8D0844}" dt="2025-07-01T08:45:55.145" v="10" actId="20577"/>
        <pc:sldMkLst>
          <pc:docMk/>
          <pc:sldMk cId="34504766" sldId="260"/>
        </pc:sldMkLst>
        <pc:spChg chg="mod">
          <ac:chgData name="Jacob Spargo-Mabbs" userId="be6078b5-097b-4ae3-a9ee-bd32887d07e5" providerId="ADAL" clId="{5440EF4C-5328-409E-93D4-96E78F8D0844}" dt="2025-07-01T08:45:55.145" v="10" actId="20577"/>
          <ac:spMkLst>
            <pc:docMk/>
            <pc:sldMk cId="34504766" sldId="260"/>
            <ac:spMk id="6" creationId="{BDBF9865-4557-2E43-992E-571AAE5C53C2}"/>
          </ac:spMkLst>
        </pc:spChg>
      </pc:sldChg>
      <pc:sldChg chg="modSp mod">
        <pc:chgData name="Jacob Spargo-Mabbs" userId="be6078b5-097b-4ae3-a9ee-bd32887d07e5" providerId="ADAL" clId="{5440EF4C-5328-409E-93D4-96E78F8D0844}" dt="2025-07-01T08:46:11.546" v="21" actId="20577"/>
        <pc:sldMkLst>
          <pc:docMk/>
          <pc:sldMk cId="3653089273" sldId="261"/>
        </pc:sldMkLst>
        <pc:spChg chg="mod">
          <ac:chgData name="Jacob Spargo-Mabbs" userId="be6078b5-097b-4ae3-a9ee-bd32887d07e5" providerId="ADAL" clId="{5440EF4C-5328-409E-93D4-96E78F8D0844}" dt="2025-07-01T08:46:11.546" v="21" actId="20577"/>
          <ac:spMkLst>
            <pc:docMk/>
            <pc:sldMk cId="3653089273" sldId="261"/>
            <ac:spMk id="6" creationId="{BDBF9865-4557-2E43-992E-571AAE5C53C2}"/>
          </ac:spMkLst>
        </pc:spChg>
      </pc:sldChg>
      <pc:sldChg chg="modSp mod">
        <pc:chgData name="Jacob Spargo-Mabbs" userId="be6078b5-097b-4ae3-a9ee-bd32887d07e5" providerId="ADAL" clId="{5440EF4C-5328-409E-93D4-96E78F8D0844}" dt="2025-07-01T08:46:35.462" v="49" actId="20577"/>
        <pc:sldMkLst>
          <pc:docMk/>
          <pc:sldMk cId="1745211872" sldId="262"/>
        </pc:sldMkLst>
        <pc:spChg chg="mod">
          <ac:chgData name="Jacob Spargo-Mabbs" userId="be6078b5-097b-4ae3-a9ee-bd32887d07e5" providerId="ADAL" clId="{5440EF4C-5328-409E-93D4-96E78F8D0844}" dt="2025-07-01T08:46:35.462" v="49" actId="20577"/>
          <ac:spMkLst>
            <pc:docMk/>
            <pc:sldMk cId="1745211872" sldId="262"/>
            <ac:spMk id="3" creationId="{05E98250-A74A-F812-9D93-4F1909E37B4C}"/>
          </ac:spMkLst>
        </pc:spChg>
      </pc:sldChg>
      <pc:sldChg chg="modSp mod">
        <pc:chgData name="Jacob Spargo-Mabbs" userId="be6078b5-097b-4ae3-a9ee-bd32887d07e5" providerId="ADAL" clId="{5440EF4C-5328-409E-93D4-96E78F8D0844}" dt="2025-07-01T08:47:52.646" v="168" actId="313"/>
        <pc:sldMkLst>
          <pc:docMk/>
          <pc:sldMk cId="3932124527" sldId="266"/>
        </pc:sldMkLst>
        <pc:spChg chg="mod">
          <ac:chgData name="Jacob Spargo-Mabbs" userId="be6078b5-097b-4ae3-a9ee-bd32887d07e5" providerId="ADAL" clId="{5440EF4C-5328-409E-93D4-96E78F8D0844}" dt="2025-07-01T08:47:52.646" v="168" actId="313"/>
          <ac:spMkLst>
            <pc:docMk/>
            <pc:sldMk cId="3932124527" sldId="266"/>
            <ac:spMk id="3" creationId="{2509D722-C061-3959-5EE1-739EFE9B6C60}"/>
          </ac:spMkLst>
        </pc:spChg>
      </pc:sldChg>
      <pc:sldChg chg="modSp mod">
        <pc:chgData name="Jacob Spargo-Mabbs" userId="be6078b5-097b-4ae3-a9ee-bd32887d07e5" providerId="ADAL" clId="{5440EF4C-5328-409E-93D4-96E78F8D0844}" dt="2025-07-01T08:47:12.305" v="111" actId="20577"/>
        <pc:sldMkLst>
          <pc:docMk/>
          <pc:sldMk cId="2831135371" sldId="267"/>
        </pc:sldMkLst>
        <pc:spChg chg="mod">
          <ac:chgData name="Jacob Spargo-Mabbs" userId="be6078b5-097b-4ae3-a9ee-bd32887d07e5" providerId="ADAL" clId="{5440EF4C-5328-409E-93D4-96E78F8D0844}" dt="2025-07-01T08:47:12.305" v="111" actId="20577"/>
          <ac:spMkLst>
            <pc:docMk/>
            <pc:sldMk cId="2831135371" sldId="267"/>
            <ac:spMk id="3" creationId="{1F7EC51D-2069-326F-FB80-51F8B6F0288B}"/>
          </ac:spMkLst>
        </pc:spChg>
      </pc:sldChg>
      <pc:sldChg chg="modSp mod">
        <pc:chgData name="Jacob Spargo-Mabbs" userId="be6078b5-097b-4ae3-a9ee-bd32887d07e5" providerId="ADAL" clId="{5440EF4C-5328-409E-93D4-96E78F8D0844}" dt="2025-07-01T08:48:59.823" v="211" actId="20577"/>
        <pc:sldMkLst>
          <pc:docMk/>
          <pc:sldMk cId="1930995066" sldId="269"/>
        </pc:sldMkLst>
        <pc:spChg chg="mod">
          <ac:chgData name="Jacob Spargo-Mabbs" userId="be6078b5-097b-4ae3-a9ee-bd32887d07e5" providerId="ADAL" clId="{5440EF4C-5328-409E-93D4-96E78F8D0844}" dt="2025-07-01T08:48:59.823" v="211" actId="20577"/>
          <ac:spMkLst>
            <pc:docMk/>
            <pc:sldMk cId="1930995066" sldId="269"/>
            <ac:spMk id="3" creationId="{E0C79473-5613-CC74-9405-5F738C4513CC}"/>
          </ac:spMkLst>
        </pc:spChg>
      </pc:sldChg>
      <pc:sldChg chg="modSp mod">
        <pc:chgData name="Jacob Spargo-Mabbs" userId="be6078b5-097b-4ae3-a9ee-bd32887d07e5" providerId="ADAL" clId="{5440EF4C-5328-409E-93D4-96E78F8D0844}" dt="2025-07-01T08:48:28.163" v="200" actId="20577"/>
        <pc:sldMkLst>
          <pc:docMk/>
          <pc:sldMk cId="1052105018" sldId="270"/>
        </pc:sldMkLst>
        <pc:spChg chg="mod">
          <ac:chgData name="Jacob Spargo-Mabbs" userId="be6078b5-097b-4ae3-a9ee-bd32887d07e5" providerId="ADAL" clId="{5440EF4C-5328-409E-93D4-96E78F8D0844}" dt="2025-07-01T08:48:28.163" v="200" actId="20577"/>
          <ac:spMkLst>
            <pc:docMk/>
            <pc:sldMk cId="1052105018" sldId="270"/>
            <ac:spMk id="3" creationId="{15E507FF-00AF-F09A-3F96-644FB92F11B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C694732-A7CD-4F40-B093-3856DE41D96B}"/>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A3CD005-435F-9C4E-B3F6-2A3F7816A6E0}"/>
              </a:ext>
            </a:extLst>
          </p:cNvPr>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028D1996-55C3-374F-A511-DC9F27067FFD}" type="datetimeFigureOut">
              <a:rPr lang="en-US" altLang="en-US"/>
              <a:pPr/>
              <a:t>7/1/2025</a:t>
            </a:fld>
            <a:endParaRPr lang="en-US" altLang="en-US"/>
          </a:p>
        </p:txBody>
      </p:sp>
      <p:sp>
        <p:nvSpPr>
          <p:cNvPr id="4" name="Footer Placeholder 3">
            <a:extLst>
              <a:ext uri="{FF2B5EF4-FFF2-40B4-BE49-F238E27FC236}">
                <a16:creationId xmlns:a16="http://schemas.microsoft.com/office/drawing/2014/main" id="{0089415B-DE51-0241-8738-8E782D295F90}"/>
              </a:ext>
            </a:extLst>
          </p:cNvPr>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EB8133E6-CABE-D14E-A76A-870BA18B64F4}"/>
              </a:ext>
            </a:extLst>
          </p:cNvPr>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4AB08F6-425A-C748-B149-1FB37069CB37}"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D7E845-EEBB-4B4F-B611-0E8BD5AAF76A}"/>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GB"/>
          </a:p>
        </p:txBody>
      </p:sp>
      <p:sp>
        <p:nvSpPr>
          <p:cNvPr id="3" name="Date Placeholder 2">
            <a:extLst>
              <a:ext uri="{FF2B5EF4-FFF2-40B4-BE49-F238E27FC236}">
                <a16:creationId xmlns:a16="http://schemas.microsoft.com/office/drawing/2014/main" id="{768F437F-F2CB-604F-994C-CFDF38D16BE4}"/>
              </a:ext>
            </a:extLst>
          </p:cNvPr>
          <p:cNvSpPr>
            <a:spLocks noGrp="1"/>
          </p:cNvSpPr>
          <p:nvPr>
            <p:ph type="dt"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EE2FC6EB-69B0-7649-BF68-7F3C8DAA4ECC}" type="datetimeFigureOut">
              <a:rPr lang="en-GB" altLang="en-US"/>
              <a:pPr/>
              <a:t>01/07/2025</a:t>
            </a:fld>
            <a:endParaRPr lang="en-GB" altLang="en-US"/>
          </a:p>
        </p:txBody>
      </p:sp>
      <p:sp>
        <p:nvSpPr>
          <p:cNvPr id="4" name="Slide Image Placeholder 3">
            <a:extLst>
              <a:ext uri="{FF2B5EF4-FFF2-40B4-BE49-F238E27FC236}">
                <a16:creationId xmlns:a16="http://schemas.microsoft.com/office/drawing/2014/main" id="{18649392-BB6A-4F4B-B16D-65BA95B0C1B2}"/>
              </a:ext>
            </a:extLst>
          </p:cNvPr>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5A6D022B-1AEC-2842-A1DA-291ECD28B742}"/>
              </a:ext>
            </a:extLst>
          </p:cNvPr>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9B0BBDE3-03F9-0E4C-844C-B4CE2E40AF6B}"/>
              </a:ext>
            </a:extLst>
          </p:cNvPr>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GB"/>
          </a:p>
        </p:txBody>
      </p:sp>
      <p:sp>
        <p:nvSpPr>
          <p:cNvPr id="7" name="Slide Number Placeholder 6">
            <a:extLst>
              <a:ext uri="{FF2B5EF4-FFF2-40B4-BE49-F238E27FC236}">
                <a16:creationId xmlns:a16="http://schemas.microsoft.com/office/drawing/2014/main" id="{E4C23073-5B35-9D49-9662-1997F51AFCFE}"/>
              </a:ext>
            </a:extLst>
          </p:cNvPr>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A7CB24F7-A17F-4647-A9B9-1F206EF987C6}"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CB24F7-A17F-4647-A9B9-1F206EF987C6}" type="slidenum">
              <a:rPr lang="en-GB" altLang="en-US" smtClean="0"/>
              <a:pPr/>
              <a:t>5</a:t>
            </a:fld>
            <a:endParaRPr lang="en-GB" altLang="en-US"/>
          </a:p>
        </p:txBody>
      </p:sp>
    </p:spTree>
    <p:extLst>
      <p:ext uri="{BB962C8B-B14F-4D97-AF65-F5344CB8AC3E}">
        <p14:creationId xmlns:p14="http://schemas.microsoft.com/office/powerpoint/2010/main" val="4281144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Applicants need to know that the employer is participating in the ‘Offer an interview’ scheme. Applicants must be made aware if the employer is participating, for example by asking as part of the application: “Would you like for your application to be considered under our ‘Offer an interview’ scheme?”</a:t>
            </a:r>
          </a:p>
          <a:p>
            <a:r>
              <a:rPr lang="en-US" dirty="0"/>
              <a:t>Make it clear how applicants can apply under the ‘Offer An Interview’ scheme. For example, this may be a form, a tick box on application form, or applicants may need to state it in their covering letter. You should indicate how applicants who may need to apply by other formats can confirm that they wish to be included in the ‘Offer an interview’ scheme.</a:t>
            </a:r>
          </a:p>
          <a:p>
            <a:r>
              <a:rPr lang="en-US" dirty="0"/>
              <a:t>Make it clear on job adverts, literature, social media, and websites that you welcome disabled applicants. This should be clear to both internal and external applicants.</a:t>
            </a:r>
          </a:p>
          <a:p>
            <a:r>
              <a:rPr lang="en-US" dirty="0"/>
              <a:t>You should not auto-</a:t>
            </a:r>
            <a:r>
              <a:rPr lang="en-US" dirty="0" err="1"/>
              <a:t>enrol</a:t>
            </a:r>
            <a:r>
              <a:rPr lang="en-US" dirty="0"/>
              <a:t> someone in the ‘Offer an interview’ scheme. There are many reasons that they may not want to be included, such as not considering themselves to be disabled.</a:t>
            </a:r>
          </a:p>
          <a:p>
            <a:r>
              <a:rPr lang="en-US" dirty="0"/>
              <a:t>Continue to ask all applicants for the role if they need adjustments for any part of the application process. Some people will require adjustments but will not want to be included in the ‘Offer An Interview’ scheme, and vice versa.</a:t>
            </a:r>
            <a:endParaRPr lang="en-GB" dirty="0"/>
          </a:p>
        </p:txBody>
      </p:sp>
      <p:sp>
        <p:nvSpPr>
          <p:cNvPr id="4" name="Slide Number Placeholder 3"/>
          <p:cNvSpPr>
            <a:spLocks noGrp="1"/>
          </p:cNvSpPr>
          <p:nvPr>
            <p:ph type="sldNum" sz="quarter" idx="5"/>
          </p:nvPr>
        </p:nvSpPr>
        <p:spPr/>
        <p:txBody>
          <a:bodyPr/>
          <a:lstStyle/>
          <a:p>
            <a:fld id="{A7CB24F7-A17F-4647-A9B9-1F206EF987C6}" type="slidenum">
              <a:rPr lang="en-GB" altLang="en-US" smtClean="0"/>
              <a:pPr/>
              <a:t>8</a:t>
            </a:fld>
            <a:endParaRPr lang="en-GB" altLang="en-US"/>
          </a:p>
        </p:txBody>
      </p:sp>
    </p:spTree>
    <p:extLst>
      <p:ext uri="{BB962C8B-B14F-4D97-AF65-F5344CB8AC3E}">
        <p14:creationId xmlns:p14="http://schemas.microsoft.com/office/powerpoint/2010/main" val="3102960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CB24F7-A17F-4647-A9B9-1F206EF987C6}" type="slidenum">
              <a:rPr lang="en-GB" altLang="en-US" smtClean="0"/>
              <a:pPr/>
              <a:t>16</a:t>
            </a:fld>
            <a:endParaRPr lang="en-GB" altLang="en-US"/>
          </a:p>
        </p:txBody>
      </p:sp>
    </p:spTree>
    <p:extLst>
      <p:ext uri="{BB962C8B-B14F-4D97-AF65-F5344CB8AC3E}">
        <p14:creationId xmlns:p14="http://schemas.microsoft.com/office/powerpoint/2010/main" val="22446074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Title Slide">
    <p:spTree>
      <p:nvGrpSpPr>
        <p:cNvPr id="1" name=""/>
        <p:cNvGrpSpPr/>
        <p:nvPr/>
      </p:nvGrpSpPr>
      <p:grpSpPr>
        <a:xfrm>
          <a:off x="0" y="0"/>
          <a:ext cx="0" cy="0"/>
          <a:chOff x="0" y="0"/>
          <a:chExt cx="0" cy="0"/>
        </a:xfrm>
      </p:grpSpPr>
      <p:sp>
        <p:nvSpPr>
          <p:cNvPr id="3" name="Title 2"/>
          <p:cNvSpPr>
            <a:spLocks noGrp="1"/>
          </p:cNvSpPr>
          <p:nvPr>
            <p:ph type="title"/>
          </p:nvPr>
        </p:nvSpPr>
        <p:spPr>
          <a:xfrm>
            <a:off x="272606" y="1995686"/>
            <a:ext cx="8064896" cy="857250"/>
          </a:xfrm>
        </p:spPr>
        <p:txBody>
          <a:bodyPr/>
          <a:lstStyle>
            <a:lvl1pPr>
              <a:lnSpc>
                <a:spcPct val="90000"/>
              </a:lnSpc>
              <a:defRPr baseline="0">
                <a:solidFill>
                  <a:schemeClr val="tx1"/>
                </a:solidFill>
              </a:defRPr>
            </a:lvl1pPr>
          </a:lstStyle>
          <a:p>
            <a:r>
              <a:rPr lang="en-US"/>
              <a:t>Click to edit Master title style</a:t>
            </a:r>
            <a:endParaRPr lang="en-US" dirty="0"/>
          </a:p>
        </p:txBody>
      </p:sp>
      <p:pic>
        <p:nvPicPr>
          <p:cNvPr id="5" name="Picture 7">
            <a:extLst>
              <a:ext uri="{FF2B5EF4-FFF2-40B4-BE49-F238E27FC236}">
                <a16:creationId xmlns:a16="http://schemas.microsoft.com/office/drawing/2014/main" id="{C148D0F3-336B-9848-B15F-E01DBCCFC17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BDF706E-2A49-8A40-81E6-49687DFD39B3}"/>
              </a:ext>
              <a:ext uri="{C183D7F6-B498-43B3-948B-1728B52AA6E4}">
                <adec:decorative xmlns:adec="http://schemas.microsoft.com/office/drawing/2017/decorative" val="1"/>
              </a:ext>
            </a:extLst>
          </p:cNvPr>
          <p:cNvSpPr/>
          <p:nvPr/>
        </p:nvSpPr>
        <p:spPr>
          <a:xfrm>
            <a:off x="0" y="0"/>
            <a:ext cx="9144000" cy="35718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8" name="TextBox 11">
            <a:extLst>
              <a:ext uri="{FF2B5EF4-FFF2-40B4-BE49-F238E27FC236}">
                <a16:creationId xmlns:a16="http://schemas.microsoft.com/office/drawing/2014/main" id="{C0EBFEFF-3854-1148-B9E7-3F568F30A697}"/>
              </a:ext>
            </a:extLst>
          </p:cNvPr>
          <p:cNvSpPr txBox="1">
            <a:spLocks noChangeArrowheads="1"/>
          </p:cNvSpPr>
          <p:nvPr/>
        </p:nvSpPr>
        <p:spPr bwMode="auto">
          <a:xfrm>
            <a:off x="9075738" y="2811463"/>
            <a:ext cx="1841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endParaRPr lang="en-US" sz="1800"/>
          </a:p>
        </p:txBody>
      </p:sp>
      <p:sp>
        <p:nvSpPr>
          <p:cNvPr id="2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US"/>
              <a:t>Click to edit Master text styles</a:t>
            </a:r>
          </a:p>
        </p:txBody>
      </p:sp>
      <p:sp>
        <p:nvSpPr>
          <p:cNvPr id="22"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US"/>
              <a:t>Click to edit Master text styles</a:t>
            </a:r>
          </a:p>
        </p:txBody>
      </p:sp>
      <p:pic>
        <p:nvPicPr>
          <p:cNvPr id="4" name="Picture 3" descr="Business Disability Forum logo.">
            <a:extLst>
              <a:ext uri="{FF2B5EF4-FFF2-40B4-BE49-F238E27FC236}">
                <a16:creationId xmlns:a16="http://schemas.microsoft.com/office/drawing/2014/main" id="{35FE9AAC-630E-D34D-BBBD-A97D31ECC59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272606" y="308561"/>
            <a:ext cx="1741805" cy="1222761"/>
          </a:xfrm>
          <a:prstGeom prst="rect">
            <a:avLst/>
          </a:prstGeom>
        </p:spPr>
      </p:pic>
    </p:spTree>
    <p:extLst>
      <p:ext uri="{BB962C8B-B14F-4D97-AF65-F5344CB8AC3E}">
        <p14:creationId xmlns:p14="http://schemas.microsoft.com/office/powerpoint/2010/main" val="234231662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s layout">
    <p:spTree>
      <p:nvGrpSpPr>
        <p:cNvPr id="1" name=""/>
        <p:cNvGrpSpPr/>
        <p:nvPr/>
      </p:nvGrpSpPr>
      <p:grpSpPr>
        <a:xfrm>
          <a:off x="0" y="0"/>
          <a:ext cx="0" cy="0"/>
          <a:chOff x="0" y="0"/>
          <a:chExt cx="0" cy="0"/>
        </a:xfrm>
      </p:grpSpPr>
      <p:pic>
        <p:nvPicPr>
          <p:cNvPr id="6" name="Picture 7">
            <a:extLst>
              <a:ext uri="{FF2B5EF4-FFF2-40B4-BE49-F238E27FC236}">
                <a16:creationId xmlns:a16="http://schemas.microsoft.com/office/drawing/2014/main" id="{CB3647B6-AF3C-5044-A272-B22C2139EC2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0">
            <a:extLst>
              <a:ext uri="{FF2B5EF4-FFF2-40B4-BE49-F238E27FC236}">
                <a16:creationId xmlns:a16="http://schemas.microsoft.com/office/drawing/2014/main" id="{F5780E3B-8192-C24D-97DF-C15BC7683BDB}"/>
              </a:ext>
            </a:extLst>
          </p:cNvPr>
          <p:cNvSpPr txBox="1">
            <a:spLocks noChangeArrowheads="1"/>
          </p:cNvSpPr>
          <p:nvPr/>
        </p:nvSpPr>
        <p:spPr bwMode="auto">
          <a:xfrm>
            <a:off x="230188" y="1317625"/>
            <a:ext cx="728662" cy="1568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9600" b="1">
                <a:solidFill>
                  <a:srgbClr val="FFFFFF"/>
                </a:solidFill>
                <a:latin typeface="Helvetica" pitchFamily="2" charset="0"/>
              </a:rPr>
              <a:t>“</a:t>
            </a:r>
          </a:p>
        </p:txBody>
      </p:sp>
      <p:pic>
        <p:nvPicPr>
          <p:cNvPr id="8" name="Picture 10">
            <a:extLst>
              <a:ext uri="{FF2B5EF4-FFF2-40B4-BE49-F238E27FC236}">
                <a16:creationId xmlns:a16="http://schemas.microsoft.com/office/drawing/2014/main" id="{7EE06D6C-DCA5-8545-8880-0C94AFF656A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3">
            <a:extLst>
              <a:ext uri="{FF2B5EF4-FFF2-40B4-BE49-F238E27FC236}">
                <a16:creationId xmlns:a16="http://schemas.microsoft.com/office/drawing/2014/main" id="{364F1C17-27A0-E34B-8743-225C22AA6F59}"/>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97B1C416-5801-6542-B039-CA3F1EBC62C5}"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17" name="Text Placeholder 16"/>
          <p:cNvSpPr>
            <a:spLocks noGrp="1"/>
          </p:cNvSpPr>
          <p:nvPr>
            <p:ph type="body" sz="quarter" idx="10"/>
          </p:nvPr>
        </p:nvSpPr>
        <p:spPr>
          <a:xfrm>
            <a:off x="860867" y="2118266"/>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US"/>
              <a:t>Click to edit Master text styles</a:t>
            </a:r>
          </a:p>
        </p:txBody>
      </p:sp>
      <p:sp>
        <p:nvSpPr>
          <p:cNvPr id="2" name="Title 1"/>
          <p:cNvSpPr>
            <a:spLocks noGrp="1"/>
          </p:cNvSpPr>
          <p:nvPr>
            <p:ph type="title"/>
          </p:nvPr>
        </p:nvSpPr>
        <p:spPr/>
        <p:txBody>
          <a:bodyPr/>
          <a:lstStyle>
            <a:lvl1pPr>
              <a:lnSpc>
                <a:spcPct val="90000"/>
              </a:lnSpc>
              <a:defRPr>
                <a:solidFill>
                  <a:schemeClr val="accent3">
                    <a:lumMod val="20000"/>
                    <a:lumOff val="80000"/>
                  </a:schemeClr>
                </a:solidFill>
              </a:defRPr>
            </a:lvl1pPr>
          </a:lstStyle>
          <a:p>
            <a:r>
              <a:rPr lang="en-US"/>
              <a:t>Click to edit Master title style</a:t>
            </a:r>
            <a:endParaRPr lang="en-US" dirty="0"/>
          </a:p>
        </p:txBody>
      </p:sp>
      <p:sp>
        <p:nvSpPr>
          <p:cNvPr id="18" name="Text Placeholder 16"/>
          <p:cNvSpPr>
            <a:spLocks noGrp="1"/>
          </p:cNvSpPr>
          <p:nvPr>
            <p:ph type="body" sz="quarter" idx="11"/>
          </p:nvPr>
        </p:nvSpPr>
        <p:spPr>
          <a:xfrm>
            <a:off x="3544256" y="2115356"/>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US"/>
              <a:t>Click to edit Master text styles</a:t>
            </a:r>
          </a:p>
        </p:txBody>
      </p:sp>
      <p:sp>
        <p:nvSpPr>
          <p:cNvPr id="21" name="Text Placeholder 16"/>
          <p:cNvSpPr>
            <a:spLocks noGrp="1"/>
          </p:cNvSpPr>
          <p:nvPr>
            <p:ph type="body" sz="quarter" idx="12"/>
          </p:nvPr>
        </p:nvSpPr>
        <p:spPr>
          <a:xfrm>
            <a:off x="6255057" y="2121581"/>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US"/>
              <a:t>Click to edit Master text styles</a:t>
            </a:r>
          </a:p>
        </p:txBody>
      </p:sp>
    </p:spTree>
    <p:extLst>
      <p:ext uri="{BB962C8B-B14F-4D97-AF65-F5344CB8AC3E}">
        <p14:creationId xmlns:p14="http://schemas.microsoft.com/office/powerpoint/2010/main" val="420847430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Quotes layout">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DA521A3B-C4C6-E04F-B898-EDDF9A88FAE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a:extLst>
              <a:ext uri="{FF2B5EF4-FFF2-40B4-BE49-F238E27FC236}">
                <a16:creationId xmlns:a16="http://schemas.microsoft.com/office/drawing/2014/main" id="{F939A3E2-A6CB-1D4C-A23A-E0FBF720BE6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3">
            <a:extLst>
              <a:ext uri="{FF2B5EF4-FFF2-40B4-BE49-F238E27FC236}">
                <a16:creationId xmlns:a16="http://schemas.microsoft.com/office/drawing/2014/main" id="{B9C96C3A-555C-9E49-8522-2A52C1846C8F}"/>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064A859E-3B6F-4140-9E21-90BB7E81B5CC}"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2" name="Title 1"/>
          <p:cNvSpPr>
            <a:spLocks noGrp="1"/>
          </p:cNvSpPr>
          <p:nvPr>
            <p:ph type="title"/>
          </p:nvPr>
        </p:nvSpPr>
        <p:spPr/>
        <p:txBody>
          <a:bodyPr/>
          <a:lstStyle>
            <a:lvl1pPr>
              <a:lnSpc>
                <a:spcPct val="90000"/>
              </a:lnSpc>
              <a:defRPr baseline="0">
                <a:solidFill>
                  <a:schemeClr val="accent3">
                    <a:lumMod val="20000"/>
                    <a:lumOff val="80000"/>
                  </a:schemeClr>
                </a:solidFill>
              </a:defRPr>
            </a:lvl1pPr>
          </a:lstStyle>
          <a:p>
            <a:r>
              <a:rPr lang="en-US"/>
              <a:t>Click to edit Master title style</a:t>
            </a:r>
            <a:endParaRPr lang="en-US" dirty="0"/>
          </a:p>
        </p:txBody>
      </p:sp>
      <p:sp>
        <p:nvSpPr>
          <p:cNvPr id="14" name="Text Placeholder 6"/>
          <p:cNvSpPr>
            <a:spLocks noGrp="1"/>
          </p:cNvSpPr>
          <p:nvPr>
            <p:ph type="body" sz="quarter" idx="11"/>
          </p:nvPr>
        </p:nvSpPr>
        <p:spPr>
          <a:xfrm>
            <a:off x="323850" y="1329929"/>
            <a:ext cx="8496300" cy="3294459"/>
          </a:xfrm>
          <a:prstGeom prst="rect">
            <a:avLst/>
          </a:prstGeom>
        </p:spPr>
        <p:txBody>
          <a:bodyPr/>
          <a:lstStyle>
            <a:lvl1pPr marL="0" indent="0">
              <a:buFont typeface="Arial"/>
              <a:buNone/>
              <a:defRPr sz="2800" baseline="0">
                <a:solidFill>
                  <a:schemeClr val="bg2"/>
                </a:solidFill>
                <a:latin typeface="Arial"/>
                <a:cs typeface="Arial"/>
              </a:defRPr>
            </a:lvl1pPr>
          </a:lstStyle>
          <a:p>
            <a:pPr lvl="0"/>
            <a:r>
              <a:rPr lang="en-US"/>
              <a:t>Click to edit Master text styles</a:t>
            </a:r>
          </a:p>
        </p:txBody>
      </p:sp>
      <p:sp>
        <p:nvSpPr>
          <p:cNvPr id="16" name="Text Placeholder 7"/>
          <p:cNvSpPr>
            <a:spLocks noGrp="1"/>
          </p:cNvSpPr>
          <p:nvPr>
            <p:ph type="body" sz="quarter" idx="12"/>
          </p:nvPr>
        </p:nvSpPr>
        <p:spPr>
          <a:xfrm>
            <a:off x="323528" y="4407954"/>
            <a:ext cx="8496622" cy="432458"/>
          </a:xfrm>
          <a:prstGeom prst="rect">
            <a:avLst/>
          </a:prstGeom>
        </p:spPr>
        <p:txBody>
          <a:bodyPr anchor="b"/>
          <a:lstStyle>
            <a:lvl1pPr marL="0" indent="0" algn="r">
              <a:spcBef>
                <a:spcPts val="0"/>
              </a:spcBef>
              <a:buNone/>
              <a:defRPr sz="15000">
                <a:solidFill>
                  <a:srgbClr val="FFFFFF"/>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314151604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ogo Slid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lnSpc>
                <a:spcPct val="90000"/>
              </a:lnSpc>
              <a:defRPr sz="4000"/>
            </a:lvl1pPr>
          </a:lstStyle>
          <a:p>
            <a:r>
              <a:rPr lang="en-US"/>
              <a:t>Click to edit Master title style</a:t>
            </a:r>
            <a:endParaRPr lang="en-US" dirty="0"/>
          </a:p>
        </p:txBody>
      </p:sp>
      <p:sp>
        <p:nvSpPr>
          <p:cNvPr id="4" name="Picture Placeholder 3"/>
          <p:cNvSpPr>
            <a:spLocks noGrp="1"/>
          </p:cNvSpPr>
          <p:nvPr>
            <p:ph type="pic" sz="quarter" idx="10"/>
          </p:nvPr>
        </p:nvSpPr>
        <p:spPr>
          <a:xfrm>
            <a:off x="539552"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US" noProof="0"/>
              <a:t>Click icon to add picture</a:t>
            </a:r>
            <a:endParaRPr lang="en-US" noProof="0" dirty="0"/>
          </a:p>
        </p:txBody>
      </p:sp>
      <p:sp>
        <p:nvSpPr>
          <p:cNvPr id="9" name="Picture Placeholder 3"/>
          <p:cNvSpPr>
            <a:spLocks noGrp="1"/>
          </p:cNvSpPr>
          <p:nvPr>
            <p:ph type="pic" sz="quarter" idx="15"/>
          </p:nvPr>
        </p:nvSpPr>
        <p:spPr>
          <a:xfrm>
            <a:off x="2627784"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US" noProof="0"/>
              <a:t>Click icon to add picture</a:t>
            </a:r>
            <a:endParaRPr lang="en-US" noProof="0" dirty="0"/>
          </a:p>
        </p:txBody>
      </p:sp>
      <p:sp>
        <p:nvSpPr>
          <p:cNvPr id="10" name="Picture Placeholder 3"/>
          <p:cNvSpPr>
            <a:spLocks noGrp="1"/>
          </p:cNvSpPr>
          <p:nvPr>
            <p:ph type="pic" sz="quarter" idx="16"/>
          </p:nvPr>
        </p:nvSpPr>
        <p:spPr>
          <a:xfrm>
            <a:off x="4788024"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US" noProof="0"/>
              <a:t>Click icon to add picture</a:t>
            </a:r>
            <a:endParaRPr lang="en-US" noProof="0" dirty="0"/>
          </a:p>
        </p:txBody>
      </p:sp>
      <p:sp>
        <p:nvSpPr>
          <p:cNvPr id="11" name="Picture Placeholder 3"/>
          <p:cNvSpPr>
            <a:spLocks noGrp="1"/>
          </p:cNvSpPr>
          <p:nvPr>
            <p:ph type="pic" sz="quarter" idx="17"/>
          </p:nvPr>
        </p:nvSpPr>
        <p:spPr>
          <a:xfrm>
            <a:off x="6876256"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US" noProof="0"/>
              <a:t>Click icon to add picture</a:t>
            </a:r>
            <a:endParaRPr lang="en-US" noProof="0" dirty="0"/>
          </a:p>
        </p:txBody>
      </p:sp>
      <p:sp>
        <p:nvSpPr>
          <p:cNvPr id="12" name="Picture Placeholder 3"/>
          <p:cNvSpPr>
            <a:spLocks noGrp="1"/>
          </p:cNvSpPr>
          <p:nvPr>
            <p:ph type="pic" sz="quarter" idx="18"/>
          </p:nvPr>
        </p:nvSpPr>
        <p:spPr>
          <a:xfrm>
            <a:off x="539552"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US" noProof="0"/>
              <a:t>Click icon to add picture</a:t>
            </a:r>
            <a:endParaRPr lang="en-US" noProof="0" dirty="0"/>
          </a:p>
        </p:txBody>
      </p:sp>
      <p:sp>
        <p:nvSpPr>
          <p:cNvPr id="13" name="Picture Placeholder 3"/>
          <p:cNvSpPr>
            <a:spLocks noGrp="1"/>
          </p:cNvSpPr>
          <p:nvPr>
            <p:ph type="pic" sz="quarter" idx="19"/>
          </p:nvPr>
        </p:nvSpPr>
        <p:spPr>
          <a:xfrm>
            <a:off x="2627784"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US" noProof="0"/>
              <a:t>Click icon to add picture</a:t>
            </a:r>
            <a:endParaRPr lang="en-US" noProof="0" dirty="0"/>
          </a:p>
        </p:txBody>
      </p:sp>
      <p:sp>
        <p:nvSpPr>
          <p:cNvPr id="14" name="Picture Placeholder 3"/>
          <p:cNvSpPr>
            <a:spLocks noGrp="1"/>
          </p:cNvSpPr>
          <p:nvPr>
            <p:ph type="pic" sz="quarter" idx="20"/>
          </p:nvPr>
        </p:nvSpPr>
        <p:spPr>
          <a:xfrm>
            <a:off x="4788024"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US" noProof="0"/>
              <a:t>Click icon to add picture</a:t>
            </a:r>
            <a:endParaRPr lang="en-US" noProof="0" dirty="0"/>
          </a:p>
        </p:txBody>
      </p:sp>
      <p:sp>
        <p:nvSpPr>
          <p:cNvPr id="15" name="Picture Placeholder 3"/>
          <p:cNvSpPr>
            <a:spLocks noGrp="1"/>
          </p:cNvSpPr>
          <p:nvPr>
            <p:ph type="pic" sz="quarter" idx="21"/>
          </p:nvPr>
        </p:nvSpPr>
        <p:spPr>
          <a:xfrm>
            <a:off x="6876256"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94165742"/>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lnSpc>
                <a:spcPct val="90000"/>
              </a:lnSpc>
              <a:defRPr/>
            </a:lvl1pPr>
          </a:lstStyle>
          <a:p>
            <a:r>
              <a:rPr lang="en-US"/>
              <a:t>Click to edit Master title style</a:t>
            </a:r>
            <a:endParaRPr lang="en-US" dirty="0"/>
          </a:p>
        </p:txBody>
      </p:sp>
      <p:sp>
        <p:nvSpPr>
          <p:cNvPr id="4" name="Text Placeholder 3"/>
          <p:cNvSpPr>
            <a:spLocks noGrp="1"/>
          </p:cNvSpPr>
          <p:nvPr>
            <p:ph type="body" sz="quarter" idx="10"/>
          </p:nvPr>
        </p:nvSpPr>
        <p:spPr>
          <a:xfrm>
            <a:off x="266528" y="1664814"/>
            <a:ext cx="4753223" cy="2851624"/>
          </a:xfrm>
        </p:spPr>
        <p:txBody>
          <a:bodyPr lIns="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6" name="Picture Placeholder 5"/>
          <p:cNvSpPr>
            <a:spLocks noGrp="1"/>
          </p:cNvSpPr>
          <p:nvPr>
            <p:ph type="pic" sz="quarter" idx="11"/>
          </p:nvPr>
        </p:nvSpPr>
        <p:spPr>
          <a:xfrm>
            <a:off x="5292080" y="1664814"/>
            <a:ext cx="3585220" cy="2851624"/>
          </a:xfrm>
        </p:spPr>
        <p:txBody>
          <a:bodyPr rtlCol="0">
            <a:normAutofit/>
          </a:bodyPr>
          <a:lstStyle>
            <a:lvl1pPr marL="0" indent="0">
              <a:buNone/>
              <a:defRPr sz="2400" baseline="0"/>
            </a:lvl1pPr>
          </a:lstStyle>
          <a:p>
            <a:pPr lvl="0"/>
            <a:r>
              <a:rPr lang="en-US" noProof="0"/>
              <a:t>Click icon to add picture</a:t>
            </a:r>
            <a:endParaRPr lang="en-US" noProof="0" dirty="0"/>
          </a:p>
        </p:txBody>
      </p:sp>
    </p:spTree>
    <p:extLst>
      <p:ext uri="{BB962C8B-B14F-4D97-AF65-F5344CB8AC3E}">
        <p14:creationId xmlns:p14="http://schemas.microsoft.com/office/powerpoint/2010/main" val="87207315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a:t>Click to edit Master title style</a:t>
            </a:r>
            <a:endParaRPr lang="en-US" dirty="0"/>
          </a:p>
        </p:txBody>
      </p:sp>
      <p:sp>
        <p:nvSpPr>
          <p:cNvPr id="6" name="Picture Placeholder 5"/>
          <p:cNvSpPr>
            <a:spLocks noGrp="1"/>
          </p:cNvSpPr>
          <p:nvPr>
            <p:ph type="pic" sz="quarter" idx="11"/>
          </p:nvPr>
        </p:nvSpPr>
        <p:spPr>
          <a:xfrm>
            <a:off x="255588" y="1486717"/>
            <a:ext cx="8621712" cy="3163445"/>
          </a:xfrm>
        </p:spPr>
        <p:txBody>
          <a:bodyPr rtlCol="0">
            <a:normAutofit/>
          </a:bodyPr>
          <a:lstStyle>
            <a:lvl1pPr marL="0" indent="0">
              <a:buNone/>
              <a:defRPr sz="2400" baseline="0"/>
            </a:lvl1pPr>
          </a:lstStyle>
          <a:p>
            <a:pPr lvl="0"/>
            <a:r>
              <a:rPr lang="en-US" noProof="0"/>
              <a:t>Click icon to add picture</a:t>
            </a:r>
            <a:endParaRPr lang="en-US" noProof="0" dirty="0"/>
          </a:p>
        </p:txBody>
      </p:sp>
    </p:spTree>
    <p:extLst>
      <p:ext uri="{BB962C8B-B14F-4D97-AF65-F5344CB8AC3E}">
        <p14:creationId xmlns:p14="http://schemas.microsoft.com/office/powerpoint/2010/main" val="428199034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2" name="Title 1"/>
          <p:cNvSpPr>
            <a:spLocks noGrp="1"/>
          </p:cNvSpPr>
          <p:nvPr>
            <p:ph type="title"/>
          </p:nvPr>
        </p:nvSpPr>
        <p:spPr/>
        <p:txBody>
          <a:bodyPr>
            <a:noAutofit/>
          </a:bodyPr>
          <a:lstStyle>
            <a:lvl1pPr>
              <a:lnSpc>
                <a:spcPct val="90000"/>
              </a:lnSpc>
              <a:defRPr sz="4000" baseline="0"/>
            </a:lvl1pPr>
          </a:lstStyle>
          <a:p>
            <a:r>
              <a:rPr lang="en-US"/>
              <a:t>Click to edit Master title style</a:t>
            </a:r>
            <a:endParaRPr lang="en-US" dirty="0"/>
          </a:p>
        </p:txBody>
      </p:sp>
      <p:sp>
        <p:nvSpPr>
          <p:cNvPr id="9" name="TextBox 8">
            <a:extLst>
              <a:ext uri="{FF2B5EF4-FFF2-40B4-BE49-F238E27FC236}">
                <a16:creationId xmlns:a16="http://schemas.microsoft.com/office/drawing/2014/main" id="{970822CA-5092-1B42-8C1C-B41ED35AA8B9}"/>
              </a:ext>
            </a:extLst>
          </p:cNvPr>
          <p:cNvSpPr txBox="1"/>
          <p:nvPr userDrawn="1"/>
        </p:nvSpPr>
        <p:spPr>
          <a:xfrm>
            <a:off x="269875" y="1497013"/>
            <a:ext cx="8496300" cy="2308225"/>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r>
              <a:rPr lang="en-US" sz="2200" dirty="0" err="1">
                <a:solidFill>
                  <a:srgbClr val="FFFFFF"/>
                </a:solidFill>
                <a:latin typeface="+mn-lt"/>
                <a:ea typeface="+mn-ea"/>
              </a:rPr>
              <a:t>enquiries@businessdisabilityforum.org.uk</a:t>
            </a: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T:  020 7403 3020</a:t>
            </a:r>
          </a:p>
          <a:p>
            <a:pPr fontAlgn="auto">
              <a:spcBef>
                <a:spcPts val="0"/>
              </a:spcBef>
              <a:spcAft>
                <a:spcPts val="0"/>
              </a:spcAft>
              <a:defRPr/>
            </a:pPr>
            <a:endParaRPr lang="en-GB" spc="-150" dirty="0">
              <a:solidFill>
                <a:srgbClr val="FFFFFF"/>
              </a:solidFill>
              <a:latin typeface="Arial"/>
              <a:ea typeface="+mn-ea"/>
              <a:cs typeface="Arial"/>
            </a:endParaRPr>
          </a:p>
        </p:txBody>
      </p:sp>
      <p:pic>
        <p:nvPicPr>
          <p:cNvPr id="7" name="Picture 6">
            <a:extLst>
              <a:ext uri="{FF2B5EF4-FFF2-40B4-BE49-F238E27FC236}">
                <a16:creationId xmlns:a16="http://schemas.microsoft.com/office/drawing/2014/main" id="{3C98C923-AA31-CF4D-B26D-12C05F828463}"/>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194398298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6" name="TextBox 5">
            <a:extLst>
              <a:ext uri="{FF2B5EF4-FFF2-40B4-BE49-F238E27FC236}">
                <a16:creationId xmlns:a16="http://schemas.microsoft.com/office/drawing/2014/main" id="{85237265-C048-984B-8DD3-ED071776107D}"/>
              </a:ext>
            </a:extLst>
          </p:cNvPr>
          <p:cNvSpPr txBox="1"/>
          <p:nvPr userDrawn="1"/>
        </p:nvSpPr>
        <p:spPr>
          <a:xfrm>
            <a:off x="269875" y="1497013"/>
            <a:ext cx="8496300" cy="1878012"/>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p>
          <a:p>
            <a:pPr fontAlgn="auto">
              <a:spcBef>
                <a:spcPts val="0"/>
              </a:spcBef>
              <a:spcAft>
                <a:spcPts val="0"/>
              </a:spcAft>
              <a:defRPr/>
            </a:pPr>
            <a:r>
              <a:rPr lang="en-US" sz="2200" dirty="0">
                <a:solidFill>
                  <a:srgbClr val="FFFFFF"/>
                </a:solidFill>
                <a:latin typeface="+mn-lt"/>
                <a:ea typeface="+mn-ea"/>
              </a:rPr>
              <a:t>T:  </a:t>
            </a:r>
            <a:endParaRPr lang="en-GB" spc="-150" dirty="0">
              <a:solidFill>
                <a:srgbClr val="FFFFFF"/>
              </a:solidFill>
              <a:latin typeface="Arial"/>
              <a:ea typeface="+mn-ea"/>
              <a:cs typeface="Arial"/>
            </a:endParaRPr>
          </a:p>
        </p:txBody>
      </p:sp>
      <p:sp>
        <p:nvSpPr>
          <p:cNvPr id="7" name="Text Placeholder 16">
            <a:extLst>
              <a:ext uri="{FF2B5EF4-FFF2-40B4-BE49-F238E27FC236}">
                <a16:creationId xmlns:a16="http://schemas.microsoft.com/office/drawing/2014/main" id="{C749BCC2-BF64-6C41-9014-92428B744AD8}"/>
              </a:ext>
            </a:extLst>
          </p:cNvPr>
          <p:cNvSpPr>
            <a:spLocks noGrp="1"/>
          </p:cNvSpPr>
          <p:nvPr>
            <p:ph type="body" sz="quarter" idx="11"/>
          </p:nvPr>
        </p:nvSpPr>
        <p:spPr>
          <a:xfrm>
            <a:off x="618984" y="2665065"/>
            <a:ext cx="8247644" cy="301904"/>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US"/>
              <a:t>Click to edit Master text styles</a:t>
            </a:r>
          </a:p>
        </p:txBody>
      </p:sp>
      <p:sp>
        <p:nvSpPr>
          <p:cNvPr id="8" name="Text Placeholder 16">
            <a:extLst>
              <a:ext uri="{FF2B5EF4-FFF2-40B4-BE49-F238E27FC236}">
                <a16:creationId xmlns:a16="http://schemas.microsoft.com/office/drawing/2014/main" id="{4EB8A2AE-D087-8D4B-914C-EBF8777333C5}"/>
              </a:ext>
            </a:extLst>
          </p:cNvPr>
          <p:cNvSpPr>
            <a:spLocks noGrp="1"/>
          </p:cNvSpPr>
          <p:nvPr>
            <p:ph type="body" sz="quarter" idx="12"/>
          </p:nvPr>
        </p:nvSpPr>
        <p:spPr>
          <a:xfrm>
            <a:off x="621431" y="2998898"/>
            <a:ext cx="8244757" cy="304255"/>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US"/>
              <a:t>Click to edit Master text styles</a:t>
            </a:r>
          </a:p>
        </p:txBody>
      </p:sp>
      <p:sp>
        <p:nvSpPr>
          <p:cNvPr id="2" name="Title 1"/>
          <p:cNvSpPr>
            <a:spLocks noGrp="1"/>
          </p:cNvSpPr>
          <p:nvPr>
            <p:ph type="title"/>
          </p:nvPr>
        </p:nvSpPr>
        <p:spPr/>
        <p:txBody>
          <a:bodyPr>
            <a:noAutofit/>
          </a:bodyPr>
          <a:lstStyle>
            <a:lvl1pPr>
              <a:lnSpc>
                <a:spcPct val="90000"/>
              </a:lnSpc>
              <a:defRPr sz="4000" baseline="0"/>
            </a:lvl1pPr>
          </a:lstStyle>
          <a:p>
            <a:r>
              <a:rPr lang="en-US"/>
              <a:t>Click to edit Master title style</a:t>
            </a:r>
            <a:endParaRPr lang="en-US" dirty="0"/>
          </a:p>
        </p:txBody>
      </p:sp>
      <p:pic>
        <p:nvPicPr>
          <p:cNvPr id="10" name="Picture 9">
            <a:extLst>
              <a:ext uri="{FF2B5EF4-FFF2-40B4-BE49-F238E27FC236}">
                <a16:creationId xmlns:a16="http://schemas.microsoft.com/office/drawing/2014/main" id="{3CABAED7-34EA-9E41-A6CD-D26FF4390933}"/>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57151856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andard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990EC351-7981-A146-BE4B-3CCE6BB0247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9CA27CCE-13A9-B941-8638-B101DFB75739}"/>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dirty="0"/>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dirty="0"/>
              <a:t>Click to edit Master text styles</a:t>
            </a:r>
          </a:p>
        </p:txBody>
      </p:sp>
      <p:pic>
        <p:nvPicPr>
          <p:cNvPr id="9" name="Picture 8" descr="Business Disability Forum logo.">
            <a:extLst>
              <a:ext uri="{FF2B5EF4-FFF2-40B4-BE49-F238E27FC236}">
                <a16:creationId xmlns:a16="http://schemas.microsoft.com/office/drawing/2014/main" id="{A69E82D8-E840-8041-91A9-749C4395DB6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273709" y="817252"/>
            <a:ext cx="1741805" cy="1222761"/>
          </a:xfrm>
          <a:prstGeom prst="rect">
            <a:avLst/>
          </a:prstGeom>
        </p:spPr>
      </p:pic>
    </p:spTree>
    <p:extLst>
      <p:ext uri="{BB962C8B-B14F-4D97-AF65-F5344CB8AC3E}">
        <p14:creationId xmlns:p14="http://schemas.microsoft.com/office/powerpoint/2010/main" val="16756526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sability Standard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50915420-8F74-9943-8B19-529C3DAD598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8BB7F4C0-D072-8A44-B20D-E56F8B079B8A}"/>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8" name="Picture 7" descr="Business Disability Forum - Disability Standard">
            <a:extLst>
              <a:ext uri="{FF2B5EF4-FFF2-40B4-BE49-F238E27FC236}">
                <a16:creationId xmlns:a16="http://schemas.microsoft.com/office/drawing/2014/main" id="{15210B67-4950-B14C-A7B8-461C6EAAB82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77888"/>
            <a:ext cx="1647825" cy="1128919"/>
          </a:xfrm>
          <a:prstGeom prst="rect">
            <a:avLst/>
          </a:prstGeom>
        </p:spPr>
      </p:pic>
    </p:spTree>
    <p:extLst>
      <p:ext uri="{BB962C8B-B14F-4D97-AF65-F5344CB8AC3E}">
        <p14:creationId xmlns:p14="http://schemas.microsoft.com/office/powerpoint/2010/main" val="242520285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ch Taskforce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858DD894-A34E-3C45-99AB-7748CE272FC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24E86F17-D2BF-D743-B7D6-F9763946244B}"/>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8" name="Picture 7" descr="Business Disability Forum, Techology Taskforce.">
            <a:extLst>
              <a:ext uri="{FF2B5EF4-FFF2-40B4-BE49-F238E27FC236}">
                <a16:creationId xmlns:a16="http://schemas.microsoft.com/office/drawing/2014/main" id="{57E3BE40-84F3-4448-BE31-068309AE16A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79475"/>
            <a:ext cx="1889125" cy="1122409"/>
          </a:xfrm>
          <a:prstGeom prst="rect">
            <a:avLst/>
          </a:prstGeom>
        </p:spPr>
      </p:pic>
    </p:spTree>
    <p:extLst>
      <p:ext uri="{BB962C8B-B14F-4D97-AF65-F5344CB8AC3E}">
        <p14:creationId xmlns:p14="http://schemas.microsoft.com/office/powerpoint/2010/main" val="49261925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ability Standard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F9A049A8-47A8-354D-8A1D-B598DF3CB77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4D5416EA-DAB0-AE41-8DCD-52E451C24FA7}"/>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US"/>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US"/>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US"/>
              <a:t>Click to edit Master text styles</a:t>
            </a:r>
          </a:p>
        </p:txBody>
      </p:sp>
      <p:pic>
        <p:nvPicPr>
          <p:cNvPr id="4" name="Picture 3" descr="Business Disability Forum - Disability Standard">
            <a:extLst>
              <a:ext uri="{FF2B5EF4-FFF2-40B4-BE49-F238E27FC236}">
                <a16:creationId xmlns:a16="http://schemas.microsoft.com/office/drawing/2014/main" id="{F86E86E7-E91E-1540-955E-9C01BFC7A58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7188"/>
            <a:ext cx="1647825" cy="1128919"/>
          </a:xfrm>
          <a:prstGeom prst="rect">
            <a:avLst/>
          </a:prstGeom>
        </p:spPr>
      </p:pic>
    </p:spTree>
    <p:extLst>
      <p:ext uri="{BB962C8B-B14F-4D97-AF65-F5344CB8AC3E}">
        <p14:creationId xmlns:p14="http://schemas.microsoft.com/office/powerpoint/2010/main" val="1855026245"/>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resident's Group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364EED94-A67D-794E-85FB-6295D86B245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61671D32-62FF-0C4A-B506-F4B01B40477F}"/>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dirty="0"/>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dirty="0"/>
              <a:t>Click to edit Master text styles</a:t>
            </a:r>
          </a:p>
        </p:txBody>
      </p:sp>
      <p:pic>
        <p:nvPicPr>
          <p:cNvPr id="8" name="Picture 7" descr="Business Disability Forum, Presidents Group.">
            <a:extLst>
              <a:ext uri="{FF2B5EF4-FFF2-40B4-BE49-F238E27FC236}">
                <a16:creationId xmlns:a16="http://schemas.microsoft.com/office/drawing/2014/main" id="{11581FC3-974F-194D-94F1-C5C34B97D0C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81063"/>
            <a:ext cx="1801812" cy="1160288"/>
          </a:xfrm>
          <a:prstGeom prst="rect">
            <a:avLst/>
          </a:prstGeom>
        </p:spPr>
      </p:pic>
    </p:spTree>
    <p:extLst>
      <p:ext uri="{BB962C8B-B14F-4D97-AF65-F5344CB8AC3E}">
        <p14:creationId xmlns:p14="http://schemas.microsoft.com/office/powerpoint/2010/main" val="43892061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President's Group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364EED94-A67D-794E-85FB-6295D86B245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61671D32-62FF-0C4A-B506-F4B01B40477F}"/>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dirty="0"/>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dirty="0"/>
              <a:t>Click to edit Master text styles</a:t>
            </a:r>
          </a:p>
        </p:txBody>
      </p:sp>
      <p:pic>
        <p:nvPicPr>
          <p:cNvPr id="8" name="Picture 7" descr="Businsess Disability Forum - Disability Standard">
            <a:extLst>
              <a:ext uri="{FF2B5EF4-FFF2-40B4-BE49-F238E27FC236}">
                <a16:creationId xmlns:a16="http://schemas.microsoft.com/office/drawing/2014/main" id="{6A78DC75-83C0-9D4D-B262-6D2AC5CBF81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76064"/>
            <a:ext cx="1668053" cy="1125242"/>
          </a:xfrm>
          <a:prstGeom prst="rect">
            <a:avLst/>
          </a:prstGeom>
        </p:spPr>
      </p:pic>
    </p:spTree>
    <p:extLst>
      <p:ext uri="{BB962C8B-B14F-4D97-AF65-F5344CB8AC3E}">
        <p14:creationId xmlns:p14="http://schemas.microsoft.com/office/powerpoint/2010/main" val="1080880136"/>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 layout 1">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nSpc>
                <a:spcPct val="90000"/>
              </a:lnSpc>
              <a:defRPr sz="4000" baseline="0"/>
            </a:lvl1pPr>
          </a:lstStyle>
          <a:p>
            <a:r>
              <a:rPr lang="en-GB" dirty="0"/>
              <a:t>Click to edit Master title style</a:t>
            </a:r>
            <a:endParaRPr lang="en-US" dirty="0"/>
          </a:p>
        </p:txBody>
      </p:sp>
      <p:sp>
        <p:nvSpPr>
          <p:cNvPr id="4" name="Text Placeholder 3"/>
          <p:cNvSpPr>
            <a:spLocks noGrp="1"/>
          </p:cNvSpPr>
          <p:nvPr>
            <p:ph type="body" sz="quarter" idx="10"/>
          </p:nvPr>
        </p:nvSpPr>
        <p:spPr>
          <a:xfrm>
            <a:off x="272263" y="1943573"/>
            <a:ext cx="8569325" cy="2572865"/>
          </a:xfrm>
        </p:spPr>
        <p:txBody>
          <a:bodyPr lIns="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edit Master text styles</a:t>
            </a:r>
          </a:p>
        </p:txBody>
      </p:sp>
    </p:spTree>
    <p:extLst>
      <p:ext uri="{BB962C8B-B14F-4D97-AF65-F5344CB8AC3E}">
        <p14:creationId xmlns:p14="http://schemas.microsoft.com/office/powerpoint/2010/main" val="4261561529"/>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 layout 2">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lvl1pPr>
              <a:lnSpc>
                <a:spcPct val="90000"/>
              </a:lnSpc>
              <a:defRPr sz="4000"/>
            </a:lvl1pPr>
          </a:lstStyle>
          <a:p>
            <a:r>
              <a:rPr lang="en-GB" dirty="0"/>
              <a:t>Click to edit Master title style</a:t>
            </a:r>
            <a:endParaRPr lang="en-US" dirty="0"/>
          </a:p>
        </p:txBody>
      </p:sp>
      <p:sp>
        <p:nvSpPr>
          <p:cNvPr id="5" name="Text Placeholder 4"/>
          <p:cNvSpPr>
            <a:spLocks noGrp="1"/>
          </p:cNvSpPr>
          <p:nvPr>
            <p:ph type="body" sz="quarter" idx="10"/>
          </p:nvPr>
        </p:nvSpPr>
        <p:spPr>
          <a:xfrm>
            <a:off x="250825" y="1966802"/>
            <a:ext cx="8626475" cy="262107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0556576"/>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dd one our (for quizzes)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GB" dirty="0"/>
              <a:t>Click to edit Master title style</a:t>
            </a:r>
            <a:endParaRPr lang="en-US" dirty="0"/>
          </a:p>
        </p:txBody>
      </p:sp>
      <p:sp>
        <p:nvSpPr>
          <p:cNvPr id="3" name="Text Placeholder 6"/>
          <p:cNvSpPr>
            <a:spLocks noGrp="1"/>
          </p:cNvSpPr>
          <p:nvPr>
            <p:ph type="body" sz="quarter" idx="11"/>
          </p:nvPr>
        </p:nvSpPr>
        <p:spPr>
          <a:xfrm>
            <a:off x="323850" y="1754038"/>
            <a:ext cx="8496300" cy="2870350"/>
          </a:xfrm>
          <a:prstGeom prst="rect">
            <a:avLst/>
          </a:prstGeom>
        </p:spPr>
        <p:txBody>
          <a:bodyPr/>
          <a:lstStyle>
            <a:lvl1pPr marL="0" indent="0">
              <a:buFont typeface="Arial"/>
              <a:buNone/>
              <a:defRPr sz="2800" baseline="0">
                <a:solidFill>
                  <a:srgbClr val="404040"/>
                </a:solidFill>
                <a:latin typeface="Arial"/>
                <a:cs typeface="Arial"/>
              </a:defRPr>
            </a:lvl1pPr>
          </a:lstStyle>
          <a:p>
            <a:pPr lvl="0"/>
            <a:r>
              <a:rPr lang="en-GB"/>
              <a:t>Click to edit Master text styles</a:t>
            </a:r>
          </a:p>
        </p:txBody>
      </p:sp>
      <p:sp>
        <p:nvSpPr>
          <p:cNvPr id="4" name="Picture Placeholder 9"/>
          <p:cNvSpPr>
            <a:spLocks noGrp="1"/>
          </p:cNvSpPr>
          <p:nvPr>
            <p:ph type="pic" sz="quarter" idx="12"/>
          </p:nvPr>
        </p:nvSpPr>
        <p:spPr>
          <a:xfrm>
            <a:off x="402694" y="2193132"/>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
        <p:nvSpPr>
          <p:cNvPr id="5" name="Text Placeholder 6"/>
          <p:cNvSpPr>
            <a:spLocks noGrp="1"/>
          </p:cNvSpPr>
          <p:nvPr>
            <p:ph type="body" sz="quarter" idx="16"/>
          </p:nvPr>
        </p:nvSpPr>
        <p:spPr>
          <a:xfrm>
            <a:off x="40249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6" name="Text Placeholder 6"/>
          <p:cNvSpPr>
            <a:spLocks noGrp="1"/>
          </p:cNvSpPr>
          <p:nvPr>
            <p:ph type="body" sz="quarter" idx="17"/>
          </p:nvPr>
        </p:nvSpPr>
        <p:spPr>
          <a:xfrm>
            <a:off x="2582099"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7" name="Text Placeholder 6"/>
          <p:cNvSpPr>
            <a:spLocks noGrp="1"/>
          </p:cNvSpPr>
          <p:nvPr>
            <p:ph type="body" sz="quarter" idx="18"/>
          </p:nvPr>
        </p:nvSpPr>
        <p:spPr>
          <a:xfrm>
            <a:off x="4752564"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8" name="Text Placeholder 6"/>
          <p:cNvSpPr>
            <a:spLocks noGrp="1"/>
          </p:cNvSpPr>
          <p:nvPr>
            <p:ph type="body" sz="quarter" idx="19"/>
          </p:nvPr>
        </p:nvSpPr>
        <p:spPr>
          <a:xfrm>
            <a:off x="694130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9" name="Picture Placeholder 9"/>
          <p:cNvSpPr>
            <a:spLocks noGrp="1"/>
          </p:cNvSpPr>
          <p:nvPr>
            <p:ph type="pic" sz="quarter" idx="20"/>
          </p:nvPr>
        </p:nvSpPr>
        <p:spPr>
          <a:xfrm>
            <a:off x="2582100"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
        <p:nvSpPr>
          <p:cNvPr id="10" name="Picture Placeholder 9"/>
          <p:cNvSpPr>
            <a:spLocks noGrp="1"/>
          </p:cNvSpPr>
          <p:nvPr>
            <p:ph type="pic" sz="quarter" idx="21"/>
          </p:nvPr>
        </p:nvSpPr>
        <p:spPr>
          <a:xfrm>
            <a:off x="4752565"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
        <p:nvSpPr>
          <p:cNvPr id="11" name="Picture Placeholder 9"/>
          <p:cNvSpPr>
            <a:spLocks noGrp="1"/>
          </p:cNvSpPr>
          <p:nvPr>
            <p:ph type="pic" sz="quarter" idx="22"/>
          </p:nvPr>
        </p:nvSpPr>
        <p:spPr>
          <a:xfrm>
            <a:off x="6941306"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Tree>
    <p:extLst>
      <p:ext uri="{BB962C8B-B14F-4D97-AF65-F5344CB8AC3E}">
        <p14:creationId xmlns:p14="http://schemas.microsoft.com/office/powerpoint/2010/main" val="3523726378"/>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Divider Layout">
    <p:spTree>
      <p:nvGrpSpPr>
        <p:cNvPr id="1" name=""/>
        <p:cNvGrpSpPr/>
        <p:nvPr/>
      </p:nvGrpSpPr>
      <p:grpSpPr>
        <a:xfrm>
          <a:off x="0" y="0"/>
          <a:ext cx="0" cy="0"/>
          <a:chOff x="0" y="0"/>
          <a:chExt cx="0" cy="0"/>
        </a:xfrm>
      </p:grpSpPr>
      <p:pic>
        <p:nvPicPr>
          <p:cNvPr id="3" name="Picture 7">
            <a:extLst>
              <a:ext uri="{FF2B5EF4-FFF2-40B4-BE49-F238E27FC236}">
                <a16:creationId xmlns:a16="http://schemas.microsoft.com/office/drawing/2014/main" id="{03B37A17-51B1-EC42-9F25-A4CC32D52B4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a:extLst>
              <a:ext uri="{FF2B5EF4-FFF2-40B4-BE49-F238E27FC236}">
                <a16:creationId xmlns:a16="http://schemas.microsoft.com/office/drawing/2014/main" id="{18B8C372-0BA9-FB40-A65E-737BE5AEE2F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3">
            <a:extLst>
              <a:ext uri="{FF2B5EF4-FFF2-40B4-BE49-F238E27FC236}">
                <a16:creationId xmlns:a16="http://schemas.microsoft.com/office/drawing/2014/main" id="{C58ED6B1-240D-2143-85D1-52012E9CE4A5}"/>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02666A89-867D-2847-B2C0-0657BAA69538}"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2" name="Title 1"/>
          <p:cNvSpPr>
            <a:spLocks noGrp="1"/>
          </p:cNvSpPr>
          <p:nvPr>
            <p:ph type="title"/>
          </p:nvPr>
        </p:nvSpPr>
        <p:spPr>
          <a:xfrm>
            <a:off x="303624" y="795546"/>
            <a:ext cx="5400600" cy="3432387"/>
          </a:xfrm>
        </p:spPr>
        <p:txBody>
          <a:bodyPr>
            <a:normAutofit/>
          </a:bodyPr>
          <a:lstStyle>
            <a:lvl1pPr>
              <a:lnSpc>
                <a:spcPct val="80000"/>
              </a:lnSpc>
              <a:defRPr sz="4400" baseline="0">
                <a:solidFill>
                  <a:schemeClr val="bg2"/>
                </a:solidFill>
              </a:defRPr>
            </a:lvl1pPr>
          </a:lstStyle>
          <a:p>
            <a:r>
              <a:rPr lang="en-GB"/>
              <a:t>Click to edit Master title style</a:t>
            </a:r>
            <a:endParaRPr lang="en-US" dirty="0"/>
          </a:p>
        </p:txBody>
      </p:sp>
    </p:spTree>
    <p:extLst>
      <p:ext uri="{BB962C8B-B14F-4D97-AF65-F5344CB8AC3E}">
        <p14:creationId xmlns:p14="http://schemas.microsoft.com/office/powerpoint/2010/main" val="45630888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otes layout">
    <p:spTree>
      <p:nvGrpSpPr>
        <p:cNvPr id="1" name=""/>
        <p:cNvGrpSpPr/>
        <p:nvPr/>
      </p:nvGrpSpPr>
      <p:grpSpPr>
        <a:xfrm>
          <a:off x="0" y="0"/>
          <a:ext cx="0" cy="0"/>
          <a:chOff x="0" y="0"/>
          <a:chExt cx="0" cy="0"/>
        </a:xfrm>
      </p:grpSpPr>
      <p:pic>
        <p:nvPicPr>
          <p:cNvPr id="6" name="Picture 7">
            <a:extLst>
              <a:ext uri="{FF2B5EF4-FFF2-40B4-BE49-F238E27FC236}">
                <a16:creationId xmlns:a16="http://schemas.microsoft.com/office/drawing/2014/main" id="{91884B4B-466E-0846-8D8A-53A030D11F9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0">
            <a:extLst>
              <a:ext uri="{FF2B5EF4-FFF2-40B4-BE49-F238E27FC236}">
                <a16:creationId xmlns:a16="http://schemas.microsoft.com/office/drawing/2014/main" id="{7DD6A2EB-AA87-484A-9859-823BB2A8A683}"/>
              </a:ext>
            </a:extLst>
          </p:cNvPr>
          <p:cNvSpPr txBox="1">
            <a:spLocks noChangeArrowheads="1"/>
          </p:cNvSpPr>
          <p:nvPr/>
        </p:nvSpPr>
        <p:spPr bwMode="auto">
          <a:xfrm>
            <a:off x="230188" y="1709738"/>
            <a:ext cx="728662"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9600" b="1">
                <a:solidFill>
                  <a:srgbClr val="FFFFFF"/>
                </a:solidFill>
                <a:latin typeface="Helvetica" pitchFamily="2" charset="0"/>
              </a:rPr>
              <a:t>“</a:t>
            </a:r>
          </a:p>
        </p:txBody>
      </p:sp>
      <p:pic>
        <p:nvPicPr>
          <p:cNvPr id="8" name="Picture 9">
            <a:extLst>
              <a:ext uri="{FF2B5EF4-FFF2-40B4-BE49-F238E27FC236}">
                <a16:creationId xmlns:a16="http://schemas.microsoft.com/office/drawing/2014/main" id="{D40D7AF6-0D4A-D545-96C3-6196FA93F81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3">
            <a:extLst>
              <a:ext uri="{FF2B5EF4-FFF2-40B4-BE49-F238E27FC236}">
                <a16:creationId xmlns:a16="http://schemas.microsoft.com/office/drawing/2014/main" id="{265CFEA3-E32D-5B4E-B233-7CE8B20B39E7}"/>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4EEB29B4-44FF-6341-86CE-6075F929D727}"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17" name="Text Placeholder 16"/>
          <p:cNvSpPr>
            <a:spLocks noGrp="1"/>
          </p:cNvSpPr>
          <p:nvPr>
            <p:ph type="body" sz="quarter" idx="10"/>
          </p:nvPr>
        </p:nvSpPr>
        <p:spPr>
          <a:xfrm>
            <a:off x="860867" y="2511247"/>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 name="Title 1"/>
          <p:cNvSpPr>
            <a:spLocks noGrp="1"/>
          </p:cNvSpPr>
          <p:nvPr>
            <p:ph type="title"/>
          </p:nvPr>
        </p:nvSpPr>
        <p:spPr/>
        <p:txBody>
          <a:bodyPr/>
          <a:lstStyle>
            <a:lvl1pPr>
              <a:lnSpc>
                <a:spcPct val="80000"/>
              </a:lnSpc>
              <a:defRPr>
                <a:solidFill>
                  <a:schemeClr val="accent3">
                    <a:lumMod val="20000"/>
                    <a:lumOff val="80000"/>
                  </a:schemeClr>
                </a:solidFill>
              </a:defRPr>
            </a:lvl1pPr>
          </a:lstStyle>
          <a:p>
            <a:r>
              <a:rPr lang="en-GB"/>
              <a:t>Click to edit Master title style</a:t>
            </a:r>
            <a:endParaRPr lang="en-US" dirty="0"/>
          </a:p>
        </p:txBody>
      </p:sp>
      <p:sp>
        <p:nvSpPr>
          <p:cNvPr id="18" name="Text Placeholder 16"/>
          <p:cNvSpPr>
            <a:spLocks noGrp="1"/>
          </p:cNvSpPr>
          <p:nvPr>
            <p:ph type="body" sz="quarter" idx="11"/>
          </p:nvPr>
        </p:nvSpPr>
        <p:spPr>
          <a:xfrm>
            <a:off x="3544256" y="2508337"/>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1" name="Text Placeholder 16"/>
          <p:cNvSpPr>
            <a:spLocks noGrp="1"/>
          </p:cNvSpPr>
          <p:nvPr>
            <p:ph type="body" sz="quarter" idx="12"/>
          </p:nvPr>
        </p:nvSpPr>
        <p:spPr>
          <a:xfrm>
            <a:off x="6255057" y="2514562"/>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Tree>
    <p:extLst>
      <p:ext uri="{BB962C8B-B14F-4D97-AF65-F5344CB8AC3E}">
        <p14:creationId xmlns:p14="http://schemas.microsoft.com/office/powerpoint/2010/main" val="298083756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Quotes layout">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CA7AD8C5-252C-454F-950A-59BF9A00E5D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a:extLst>
              <a:ext uri="{FF2B5EF4-FFF2-40B4-BE49-F238E27FC236}">
                <a16:creationId xmlns:a16="http://schemas.microsoft.com/office/drawing/2014/main" id="{A202DA6A-1754-2B48-A69C-5EA829D98C4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3">
            <a:extLst>
              <a:ext uri="{FF2B5EF4-FFF2-40B4-BE49-F238E27FC236}">
                <a16:creationId xmlns:a16="http://schemas.microsoft.com/office/drawing/2014/main" id="{72F67038-E1BA-5145-9CA0-D7F93A1933DD}"/>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1D183903-AB59-5846-B887-C7DC21811D05}"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2" name="Title 1"/>
          <p:cNvSpPr>
            <a:spLocks noGrp="1"/>
          </p:cNvSpPr>
          <p:nvPr>
            <p:ph type="title"/>
          </p:nvPr>
        </p:nvSpPr>
        <p:spPr/>
        <p:txBody>
          <a:bodyPr/>
          <a:lstStyle>
            <a:lvl1pPr>
              <a:lnSpc>
                <a:spcPct val="80000"/>
              </a:lnSpc>
              <a:defRPr baseline="0">
                <a:solidFill>
                  <a:schemeClr val="accent3">
                    <a:lumMod val="20000"/>
                    <a:lumOff val="80000"/>
                  </a:schemeClr>
                </a:solidFill>
              </a:defRPr>
            </a:lvl1pPr>
          </a:lstStyle>
          <a:p>
            <a:r>
              <a:rPr lang="en-GB"/>
              <a:t>Click to edit Master title style</a:t>
            </a:r>
            <a:endParaRPr lang="en-US" dirty="0"/>
          </a:p>
        </p:txBody>
      </p:sp>
      <p:sp>
        <p:nvSpPr>
          <p:cNvPr id="14" name="Text Placeholder 6"/>
          <p:cNvSpPr>
            <a:spLocks noGrp="1"/>
          </p:cNvSpPr>
          <p:nvPr>
            <p:ph type="body" sz="quarter" idx="11"/>
          </p:nvPr>
        </p:nvSpPr>
        <p:spPr>
          <a:xfrm>
            <a:off x="325886" y="1768416"/>
            <a:ext cx="8494263" cy="651774"/>
          </a:xfrm>
          <a:prstGeom prst="rect">
            <a:avLst/>
          </a:prstGeom>
        </p:spPr>
        <p:txBody>
          <a:bodyPr/>
          <a:lstStyle>
            <a:lvl1pPr marL="0" indent="0">
              <a:buFont typeface="Arial"/>
              <a:buNone/>
              <a:defRPr sz="2800" baseline="0">
                <a:solidFill>
                  <a:schemeClr val="bg2"/>
                </a:solidFill>
                <a:latin typeface="Arial"/>
                <a:cs typeface="Arial"/>
              </a:defRPr>
            </a:lvl1pPr>
          </a:lstStyle>
          <a:p>
            <a:pPr lvl="0"/>
            <a:r>
              <a:rPr lang="en-GB"/>
              <a:t>Click to edit Master text styles</a:t>
            </a:r>
          </a:p>
        </p:txBody>
      </p:sp>
      <p:sp>
        <p:nvSpPr>
          <p:cNvPr id="16" name="Text Placeholder 7"/>
          <p:cNvSpPr>
            <a:spLocks noGrp="1"/>
          </p:cNvSpPr>
          <p:nvPr>
            <p:ph type="body" sz="quarter" idx="12"/>
          </p:nvPr>
        </p:nvSpPr>
        <p:spPr>
          <a:xfrm>
            <a:off x="323528" y="4407954"/>
            <a:ext cx="8496622" cy="241834"/>
          </a:xfrm>
          <a:prstGeom prst="rect">
            <a:avLst/>
          </a:prstGeom>
        </p:spPr>
        <p:txBody>
          <a:bodyPr anchor="b"/>
          <a:lstStyle>
            <a:lvl1pPr marL="0" indent="0" algn="r">
              <a:spcBef>
                <a:spcPts val="0"/>
              </a:spcBef>
              <a:buNone/>
              <a:defRPr sz="15000">
                <a:solidFill>
                  <a:srgbClr val="FFFFFF"/>
                </a:solidFill>
                <a:latin typeface="Arial"/>
                <a:cs typeface="Arial"/>
              </a:defRPr>
            </a:lvl1pPr>
          </a:lstStyle>
          <a:p>
            <a:pPr lvl="0"/>
            <a:r>
              <a:rPr lang="en-GB"/>
              <a:t>Click to edit Master text styles</a:t>
            </a:r>
          </a:p>
        </p:txBody>
      </p:sp>
    </p:spTree>
    <p:extLst>
      <p:ext uri="{BB962C8B-B14F-4D97-AF65-F5344CB8AC3E}">
        <p14:creationId xmlns:p14="http://schemas.microsoft.com/office/powerpoint/2010/main" val="1427381649"/>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ogo Slide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539552"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9" name="Picture Placeholder 3"/>
          <p:cNvSpPr>
            <a:spLocks noGrp="1"/>
          </p:cNvSpPr>
          <p:nvPr>
            <p:ph type="pic" sz="quarter" idx="15"/>
          </p:nvPr>
        </p:nvSpPr>
        <p:spPr>
          <a:xfrm>
            <a:off x="2627784"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0" name="Picture Placeholder 3"/>
          <p:cNvSpPr>
            <a:spLocks noGrp="1"/>
          </p:cNvSpPr>
          <p:nvPr>
            <p:ph type="pic" sz="quarter" idx="16"/>
          </p:nvPr>
        </p:nvSpPr>
        <p:spPr>
          <a:xfrm>
            <a:off x="4788024"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1" name="Picture Placeholder 3"/>
          <p:cNvSpPr>
            <a:spLocks noGrp="1"/>
          </p:cNvSpPr>
          <p:nvPr>
            <p:ph type="pic" sz="quarter" idx="17"/>
          </p:nvPr>
        </p:nvSpPr>
        <p:spPr>
          <a:xfrm>
            <a:off x="6876256"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2" name="Picture Placeholder 3"/>
          <p:cNvSpPr>
            <a:spLocks noGrp="1"/>
          </p:cNvSpPr>
          <p:nvPr>
            <p:ph type="pic" sz="quarter" idx="18"/>
          </p:nvPr>
        </p:nvSpPr>
        <p:spPr>
          <a:xfrm>
            <a:off x="539552"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3" name="Picture Placeholder 3"/>
          <p:cNvSpPr>
            <a:spLocks noGrp="1"/>
          </p:cNvSpPr>
          <p:nvPr>
            <p:ph type="pic" sz="quarter" idx="19"/>
          </p:nvPr>
        </p:nvSpPr>
        <p:spPr>
          <a:xfrm>
            <a:off x="2627784"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4" name="Picture Placeholder 3"/>
          <p:cNvSpPr>
            <a:spLocks noGrp="1"/>
          </p:cNvSpPr>
          <p:nvPr>
            <p:ph type="pic" sz="quarter" idx="20"/>
          </p:nvPr>
        </p:nvSpPr>
        <p:spPr>
          <a:xfrm>
            <a:off x="4788024"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5" name="Picture Placeholder 3"/>
          <p:cNvSpPr>
            <a:spLocks noGrp="1"/>
          </p:cNvSpPr>
          <p:nvPr>
            <p:ph type="pic" sz="quarter" idx="21"/>
          </p:nvPr>
        </p:nvSpPr>
        <p:spPr>
          <a:xfrm>
            <a:off x="6876256"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6" name="Title 1"/>
          <p:cNvSpPr>
            <a:spLocks noGrp="1"/>
          </p:cNvSpPr>
          <p:nvPr>
            <p:ph type="title"/>
          </p:nvPr>
        </p:nvSpPr>
        <p:spPr>
          <a:xfrm>
            <a:off x="263525" y="804862"/>
            <a:ext cx="8613775" cy="526989"/>
          </a:xfrm>
        </p:spPr>
        <p:txBody>
          <a:bodyPr/>
          <a:lstStyle>
            <a:lvl1pPr algn="l">
              <a:lnSpc>
                <a:spcPct val="90000"/>
              </a:lnSpc>
              <a:defRPr/>
            </a:lvl1pPr>
          </a:lstStyle>
          <a:p>
            <a:r>
              <a:rPr lang="en-GB" dirty="0"/>
              <a:t>Click to edit Master title style</a:t>
            </a:r>
            <a:endParaRPr lang="en-US" dirty="0"/>
          </a:p>
        </p:txBody>
      </p:sp>
    </p:spTree>
    <p:extLst>
      <p:ext uri="{BB962C8B-B14F-4D97-AF65-F5344CB8AC3E}">
        <p14:creationId xmlns:p14="http://schemas.microsoft.com/office/powerpoint/2010/main" val="652669807"/>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lnSpc>
                <a:spcPct val="90000"/>
              </a:lnSpc>
              <a:defRPr/>
            </a:lvl1pPr>
          </a:lstStyle>
          <a:p>
            <a:r>
              <a:rPr lang="en-GB" dirty="0"/>
              <a:t>Click to edit Master title style</a:t>
            </a:r>
            <a:endParaRPr lang="en-US" dirty="0"/>
          </a:p>
        </p:txBody>
      </p:sp>
      <p:sp>
        <p:nvSpPr>
          <p:cNvPr id="4" name="Text Placeholder 3"/>
          <p:cNvSpPr>
            <a:spLocks noGrp="1"/>
          </p:cNvSpPr>
          <p:nvPr>
            <p:ph type="body" sz="quarter" idx="10"/>
          </p:nvPr>
        </p:nvSpPr>
        <p:spPr>
          <a:xfrm>
            <a:off x="274272" y="1889370"/>
            <a:ext cx="4753223" cy="2649080"/>
          </a:xfrm>
        </p:spPr>
        <p:txBody>
          <a:bodyPr lIns="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edit Master text styles</a:t>
            </a:r>
          </a:p>
        </p:txBody>
      </p:sp>
      <p:sp>
        <p:nvSpPr>
          <p:cNvPr id="6" name="Picture Placeholder 5"/>
          <p:cNvSpPr>
            <a:spLocks noGrp="1"/>
          </p:cNvSpPr>
          <p:nvPr>
            <p:ph type="pic" sz="quarter" idx="11"/>
          </p:nvPr>
        </p:nvSpPr>
        <p:spPr>
          <a:xfrm>
            <a:off x="5292080" y="1889369"/>
            <a:ext cx="3585220" cy="2649083"/>
          </a:xfrm>
        </p:spPr>
        <p:txBody>
          <a:bodyPr rtlCol="0">
            <a:normAutofit/>
          </a:bodyPr>
          <a:lstStyle>
            <a:lvl1pPr marL="0" indent="0">
              <a:buNone/>
              <a:defRPr sz="2400" baseline="0"/>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387305655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ch Taskforce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EECAC174-DFE1-0F4B-904D-34390568781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96A465F2-345D-7347-92B3-E5B8833CF321}"/>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US"/>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US"/>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US"/>
              <a:t>Click to edit Master text styles</a:t>
            </a:r>
          </a:p>
        </p:txBody>
      </p:sp>
      <p:pic>
        <p:nvPicPr>
          <p:cNvPr id="9" name="Picture 8" descr="Business Disability Forum, Techology Taskforce.">
            <a:extLst>
              <a:ext uri="{FF2B5EF4-FFF2-40B4-BE49-F238E27FC236}">
                <a16:creationId xmlns:a16="http://schemas.microsoft.com/office/drawing/2014/main" id="{508EEE4E-B0D4-9148-82D0-806619EC846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5600"/>
            <a:ext cx="1889125" cy="1122409"/>
          </a:xfrm>
          <a:prstGeom prst="rect">
            <a:avLst/>
          </a:prstGeom>
        </p:spPr>
      </p:pic>
    </p:spTree>
    <p:extLst>
      <p:ext uri="{BB962C8B-B14F-4D97-AF65-F5344CB8AC3E}">
        <p14:creationId xmlns:p14="http://schemas.microsoft.com/office/powerpoint/2010/main" val="3334847590"/>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GB" dirty="0"/>
              <a:t>Click to edit Master title style</a:t>
            </a:r>
            <a:endParaRPr lang="en-US" dirty="0"/>
          </a:p>
        </p:txBody>
      </p:sp>
      <p:sp>
        <p:nvSpPr>
          <p:cNvPr id="6" name="Picture Placeholder 5"/>
          <p:cNvSpPr>
            <a:spLocks noGrp="1"/>
          </p:cNvSpPr>
          <p:nvPr>
            <p:ph type="pic" sz="quarter" idx="11"/>
          </p:nvPr>
        </p:nvSpPr>
        <p:spPr>
          <a:xfrm>
            <a:off x="255588" y="1758831"/>
            <a:ext cx="8621712" cy="2891332"/>
          </a:xfrm>
        </p:spPr>
        <p:txBody>
          <a:bodyPr rtlCol="0">
            <a:normAutofit/>
          </a:bodyPr>
          <a:lstStyle>
            <a:lvl1pPr marL="0" indent="0">
              <a:buNone/>
              <a:defRPr sz="2400" baseline="0"/>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2273044520"/>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2" name="Title 1"/>
          <p:cNvSpPr>
            <a:spLocks noGrp="1"/>
          </p:cNvSpPr>
          <p:nvPr>
            <p:ph type="title"/>
          </p:nvPr>
        </p:nvSpPr>
        <p:spPr/>
        <p:txBody>
          <a:bodyPr>
            <a:noAutofit/>
          </a:bodyPr>
          <a:lstStyle>
            <a:lvl1pPr>
              <a:lnSpc>
                <a:spcPct val="90000"/>
              </a:lnSpc>
              <a:defRPr sz="4000" baseline="0"/>
            </a:lvl1pPr>
          </a:lstStyle>
          <a:p>
            <a:r>
              <a:rPr lang="en-US" dirty="0"/>
              <a:t>Click to edit Master title style</a:t>
            </a:r>
          </a:p>
        </p:txBody>
      </p:sp>
      <p:sp>
        <p:nvSpPr>
          <p:cNvPr id="9" name="TextBox 8">
            <a:extLst>
              <a:ext uri="{FF2B5EF4-FFF2-40B4-BE49-F238E27FC236}">
                <a16:creationId xmlns:a16="http://schemas.microsoft.com/office/drawing/2014/main" id="{970822CA-5092-1B42-8C1C-B41ED35AA8B9}"/>
              </a:ext>
            </a:extLst>
          </p:cNvPr>
          <p:cNvSpPr txBox="1"/>
          <p:nvPr userDrawn="1"/>
        </p:nvSpPr>
        <p:spPr>
          <a:xfrm>
            <a:off x="269875" y="1842076"/>
            <a:ext cx="8496300" cy="1877437"/>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r>
              <a:rPr lang="en-US" sz="2200" dirty="0" err="1">
                <a:solidFill>
                  <a:srgbClr val="FFFFFF"/>
                </a:solidFill>
                <a:latin typeface="+mn-lt"/>
                <a:ea typeface="+mn-ea"/>
              </a:rPr>
              <a:t>enquiries@businessdisabilityforum.org.uk</a:t>
            </a: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T:  020 7403 3020</a:t>
            </a:r>
          </a:p>
        </p:txBody>
      </p:sp>
      <p:pic>
        <p:nvPicPr>
          <p:cNvPr id="6" name="Picture 5">
            <a:extLst>
              <a:ext uri="{FF2B5EF4-FFF2-40B4-BE49-F238E27FC236}">
                <a16:creationId xmlns:a16="http://schemas.microsoft.com/office/drawing/2014/main" id="{426A8DFB-94C9-8B4F-A4B9-591AD38F8FCB}"/>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1829062148"/>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6" name="TextBox 5">
            <a:extLst>
              <a:ext uri="{FF2B5EF4-FFF2-40B4-BE49-F238E27FC236}">
                <a16:creationId xmlns:a16="http://schemas.microsoft.com/office/drawing/2014/main" id="{85237265-C048-984B-8DD3-ED071776107D}"/>
              </a:ext>
            </a:extLst>
          </p:cNvPr>
          <p:cNvSpPr txBox="1"/>
          <p:nvPr userDrawn="1"/>
        </p:nvSpPr>
        <p:spPr>
          <a:xfrm>
            <a:off x="269875" y="1841501"/>
            <a:ext cx="8496300" cy="1878012"/>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p>
          <a:p>
            <a:pPr fontAlgn="auto">
              <a:spcBef>
                <a:spcPts val="0"/>
              </a:spcBef>
              <a:spcAft>
                <a:spcPts val="0"/>
              </a:spcAft>
              <a:defRPr/>
            </a:pPr>
            <a:r>
              <a:rPr lang="en-US" sz="2200" dirty="0">
                <a:solidFill>
                  <a:srgbClr val="FFFFFF"/>
                </a:solidFill>
                <a:latin typeface="+mn-lt"/>
                <a:ea typeface="+mn-ea"/>
              </a:rPr>
              <a:t>T:  </a:t>
            </a:r>
            <a:endParaRPr lang="en-GB" spc="-150" dirty="0">
              <a:solidFill>
                <a:srgbClr val="FFFFFF"/>
              </a:solidFill>
              <a:latin typeface="Arial"/>
              <a:ea typeface="+mn-ea"/>
              <a:cs typeface="Arial"/>
            </a:endParaRPr>
          </a:p>
        </p:txBody>
      </p:sp>
      <p:sp>
        <p:nvSpPr>
          <p:cNvPr id="7" name="Text Placeholder 16">
            <a:extLst>
              <a:ext uri="{FF2B5EF4-FFF2-40B4-BE49-F238E27FC236}">
                <a16:creationId xmlns:a16="http://schemas.microsoft.com/office/drawing/2014/main" id="{C749BCC2-BF64-6C41-9014-92428B744AD8}"/>
              </a:ext>
            </a:extLst>
          </p:cNvPr>
          <p:cNvSpPr>
            <a:spLocks noGrp="1"/>
          </p:cNvSpPr>
          <p:nvPr>
            <p:ph type="body" sz="quarter" idx="11"/>
          </p:nvPr>
        </p:nvSpPr>
        <p:spPr>
          <a:xfrm>
            <a:off x="618984" y="3009553"/>
            <a:ext cx="8247644" cy="301904"/>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US"/>
              <a:t>Click to edit Master text styles</a:t>
            </a:r>
          </a:p>
        </p:txBody>
      </p:sp>
      <p:sp>
        <p:nvSpPr>
          <p:cNvPr id="8" name="Text Placeholder 16">
            <a:extLst>
              <a:ext uri="{FF2B5EF4-FFF2-40B4-BE49-F238E27FC236}">
                <a16:creationId xmlns:a16="http://schemas.microsoft.com/office/drawing/2014/main" id="{4EB8A2AE-D087-8D4B-914C-EBF8777333C5}"/>
              </a:ext>
            </a:extLst>
          </p:cNvPr>
          <p:cNvSpPr>
            <a:spLocks noGrp="1"/>
          </p:cNvSpPr>
          <p:nvPr>
            <p:ph type="body" sz="quarter" idx="12"/>
          </p:nvPr>
        </p:nvSpPr>
        <p:spPr>
          <a:xfrm>
            <a:off x="621431" y="3343386"/>
            <a:ext cx="8244757" cy="304255"/>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US" dirty="0"/>
              <a:t>Click to edit Master text styles</a:t>
            </a:r>
          </a:p>
        </p:txBody>
      </p:sp>
      <p:sp>
        <p:nvSpPr>
          <p:cNvPr id="2" name="Title 1"/>
          <p:cNvSpPr>
            <a:spLocks noGrp="1"/>
          </p:cNvSpPr>
          <p:nvPr>
            <p:ph type="title"/>
          </p:nvPr>
        </p:nvSpPr>
        <p:spPr/>
        <p:txBody>
          <a:bodyPr>
            <a:noAutofit/>
          </a:bodyPr>
          <a:lstStyle>
            <a:lvl1pPr>
              <a:lnSpc>
                <a:spcPct val="90000"/>
              </a:lnSpc>
              <a:defRPr sz="4000" baseline="0"/>
            </a:lvl1pPr>
          </a:lstStyle>
          <a:p>
            <a:r>
              <a:rPr lang="en-US" dirty="0"/>
              <a:t>Click to edit Master title style</a:t>
            </a:r>
          </a:p>
        </p:txBody>
      </p:sp>
      <p:pic>
        <p:nvPicPr>
          <p:cNvPr id="10" name="Picture 9">
            <a:extLst>
              <a:ext uri="{FF2B5EF4-FFF2-40B4-BE49-F238E27FC236}">
                <a16:creationId xmlns:a16="http://schemas.microsoft.com/office/drawing/2014/main" id="{05461C29-3059-0945-A31D-30A34A574990}"/>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386157397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sident's Group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FD6DAD5C-39FF-4246-A5A3-9B37B983EDB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C0979753-B95D-824E-BA37-ED7F61807039}"/>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US"/>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US"/>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US"/>
              <a:t>Click to edit Master text styles</a:t>
            </a:r>
          </a:p>
        </p:txBody>
      </p:sp>
      <p:pic>
        <p:nvPicPr>
          <p:cNvPr id="4" name="Picture 3" descr="Business Disability Forum, Presidents Group.">
            <a:extLst>
              <a:ext uri="{FF2B5EF4-FFF2-40B4-BE49-F238E27FC236}">
                <a16:creationId xmlns:a16="http://schemas.microsoft.com/office/drawing/2014/main" id="{5966A7D1-9989-814C-8546-C5ECD4811B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7188"/>
            <a:ext cx="1801812" cy="1160288"/>
          </a:xfrm>
          <a:prstGeom prst="rect">
            <a:avLst/>
          </a:prstGeom>
        </p:spPr>
      </p:pic>
    </p:spTree>
    <p:extLst>
      <p:ext uri="{BB962C8B-B14F-4D97-AF65-F5344CB8AC3E}">
        <p14:creationId xmlns:p14="http://schemas.microsoft.com/office/powerpoint/2010/main" val="379907759"/>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lobal Taskforce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FD6DAD5C-39FF-4246-A5A3-9B37B983EDB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C0979753-B95D-824E-BA37-ED7F61807039}"/>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US"/>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US"/>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US"/>
              <a:t>Click to edit Master text styles</a:t>
            </a:r>
          </a:p>
        </p:txBody>
      </p:sp>
      <p:pic>
        <p:nvPicPr>
          <p:cNvPr id="4" name="Picture 3" descr="Businsess Disability Forum - Disability Standard">
            <a:extLst>
              <a:ext uri="{FF2B5EF4-FFF2-40B4-BE49-F238E27FC236}">
                <a16:creationId xmlns:a16="http://schemas.microsoft.com/office/drawing/2014/main" id="{3EC9C863-649C-C146-A94D-9E40389F36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7188"/>
            <a:ext cx="1668053" cy="1125242"/>
          </a:xfrm>
          <a:prstGeom prst="rect">
            <a:avLst/>
          </a:prstGeom>
        </p:spPr>
      </p:pic>
    </p:spTree>
    <p:extLst>
      <p:ext uri="{BB962C8B-B14F-4D97-AF65-F5344CB8AC3E}">
        <p14:creationId xmlns:p14="http://schemas.microsoft.com/office/powerpoint/2010/main" val="3653802702"/>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layout 1">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nSpc>
                <a:spcPct val="90000"/>
              </a:lnSpc>
              <a:defRPr sz="4000" baseline="0"/>
            </a:lvl1pPr>
          </a:lstStyle>
          <a:p>
            <a:r>
              <a:rPr lang="en-US"/>
              <a:t>Click to edit Master title style</a:t>
            </a:r>
            <a:endParaRPr lang="en-US" dirty="0"/>
          </a:p>
        </p:txBody>
      </p:sp>
      <p:sp>
        <p:nvSpPr>
          <p:cNvPr id="4" name="Text Placeholder 3"/>
          <p:cNvSpPr>
            <a:spLocks noGrp="1"/>
          </p:cNvSpPr>
          <p:nvPr>
            <p:ph type="body" sz="quarter" idx="10"/>
          </p:nvPr>
        </p:nvSpPr>
        <p:spPr>
          <a:xfrm>
            <a:off x="272263" y="1563638"/>
            <a:ext cx="8569325" cy="2952800"/>
          </a:xfrm>
        </p:spPr>
        <p:txBody>
          <a:bodyPr lIns="0" rIns="3600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Tree>
    <p:extLst>
      <p:ext uri="{BB962C8B-B14F-4D97-AF65-F5344CB8AC3E}">
        <p14:creationId xmlns:p14="http://schemas.microsoft.com/office/powerpoint/2010/main" val="184684316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layout 2">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lvl1pPr>
              <a:lnSpc>
                <a:spcPct val="90000"/>
              </a:lnSpc>
              <a:defRPr sz="4000"/>
            </a:lvl1pPr>
          </a:lstStyle>
          <a:p>
            <a:r>
              <a:rPr lang="en-US"/>
              <a:t>Click to edit Master title style</a:t>
            </a:r>
            <a:endParaRPr lang="en-US" dirty="0"/>
          </a:p>
        </p:txBody>
      </p:sp>
      <p:sp>
        <p:nvSpPr>
          <p:cNvPr id="5" name="Text Placeholder 4"/>
          <p:cNvSpPr>
            <a:spLocks noGrp="1"/>
          </p:cNvSpPr>
          <p:nvPr>
            <p:ph type="body" sz="quarter" idx="10"/>
          </p:nvPr>
        </p:nvSpPr>
        <p:spPr>
          <a:xfrm>
            <a:off x="250825" y="1563637"/>
            <a:ext cx="8569325" cy="3024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207216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dd one our (for quizzes)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a:t>Click to edit Master title style</a:t>
            </a:r>
            <a:endParaRPr lang="en-US" dirty="0"/>
          </a:p>
        </p:txBody>
      </p:sp>
      <p:sp>
        <p:nvSpPr>
          <p:cNvPr id="3" name="Text Placeholder 6"/>
          <p:cNvSpPr>
            <a:spLocks noGrp="1"/>
          </p:cNvSpPr>
          <p:nvPr>
            <p:ph type="body" sz="quarter" idx="11"/>
          </p:nvPr>
        </p:nvSpPr>
        <p:spPr>
          <a:xfrm>
            <a:off x="323850" y="1329929"/>
            <a:ext cx="8496300" cy="3294459"/>
          </a:xfrm>
          <a:prstGeom prst="rect">
            <a:avLst/>
          </a:prstGeom>
        </p:spPr>
        <p:txBody>
          <a:bodyPr/>
          <a:lstStyle>
            <a:lvl1pPr marL="0" indent="0">
              <a:buFont typeface="Arial"/>
              <a:buNone/>
              <a:defRPr sz="2800" baseline="0">
                <a:solidFill>
                  <a:srgbClr val="404040"/>
                </a:solidFill>
                <a:latin typeface="Arial"/>
                <a:cs typeface="Arial"/>
              </a:defRPr>
            </a:lvl1pPr>
          </a:lstStyle>
          <a:p>
            <a:pPr lvl="0"/>
            <a:r>
              <a:rPr lang="en-US"/>
              <a:t>Click to edit Master text styles</a:t>
            </a:r>
          </a:p>
        </p:txBody>
      </p:sp>
      <p:sp>
        <p:nvSpPr>
          <p:cNvPr id="4" name="Picture Placeholder 9"/>
          <p:cNvSpPr>
            <a:spLocks noGrp="1"/>
          </p:cNvSpPr>
          <p:nvPr>
            <p:ph type="pic" sz="quarter" idx="12"/>
          </p:nvPr>
        </p:nvSpPr>
        <p:spPr>
          <a:xfrm>
            <a:off x="402694" y="2193132"/>
            <a:ext cx="1871663" cy="1675210"/>
          </a:xfrm>
          <a:prstGeom prst="rect">
            <a:avLst/>
          </a:prstGeom>
        </p:spPr>
        <p:txBody>
          <a:bodyPr rtlCol="0" anchor="ctr">
            <a:normAutofit/>
          </a:bodyPr>
          <a:lstStyle>
            <a:lvl1pPr>
              <a:defRPr sz="2000">
                <a:solidFill>
                  <a:srgbClr val="404040"/>
                </a:solidFill>
              </a:defRPr>
            </a:lvl1pPr>
          </a:lstStyle>
          <a:p>
            <a:pPr lvl="0"/>
            <a:r>
              <a:rPr lang="en-US" noProof="0"/>
              <a:t>Click icon to add picture</a:t>
            </a:r>
            <a:endParaRPr lang="en-US" noProof="0" dirty="0"/>
          </a:p>
        </p:txBody>
      </p:sp>
      <p:sp>
        <p:nvSpPr>
          <p:cNvPr id="5" name="Text Placeholder 6"/>
          <p:cNvSpPr>
            <a:spLocks noGrp="1"/>
          </p:cNvSpPr>
          <p:nvPr>
            <p:ph type="body" sz="quarter" idx="16"/>
          </p:nvPr>
        </p:nvSpPr>
        <p:spPr>
          <a:xfrm>
            <a:off x="40249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US"/>
              <a:t>Click to edit Master text styles</a:t>
            </a:r>
          </a:p>
        </p:txBody>
      </p:sp>
      <p:sp>
        <p:nvSpPr>
          <p:cNvPr id="6" name="Text Placeholder 6"/>
          <p:cNvSpPr>
            <a:spLocks noGrp="1"/>
          </p:cNvSpPr>
          <p:nvPr>
            <p:ph type="body" sz="quarter" idx="17"/>
          </p:nvPr>
        </p:nvSpPr>
        <p:spPr>
          <a:xfrm>
            <a:off x="2582099"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US"/>
              <a:t>Click to edit Master text styles</a:t>
            </a:r>
          </a:p>
        </p:txBody>
      </p:sp>
      <p:sp>
        <p:nvSpPr>
          <p:cNvPr id="7" name="Text Placeholder 6"/>
          <p:cNvSpPr>
            <a:spLocks noGrp="1"/>
          </p:cNvSpPr>
          <p:nvPr>
            <p:ph type="body" sz="quarter" idx="18"/>
          </p:nvPr>
        </p:nvSpPr>
        <p:spPr>
          <a:xfrm>
            <a:off x="4752564"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US"/>
              <a:t>Click to edit Master text styles</a:t>
            </a:r>
          </a:p>
        </p:txBody>
      </p:sp>
      <p:sp>
        <p:nvSpPr>
          <p:cNvPr id="8" name="Text Placeholder 6"/>
          <p:cNvSpPr>
            <a:spLocks noGrp="1"/>
          </p:cNvSpPr>
          <p:nvPr>
            <p:ph type="body" sz="quarter" idx="19"/>
          </p:nvPr>
        </p:nvSpPr>
        <p:spPr>
          <a:xfrm>
            <a:off x="694130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US"/>
              <a:t>Click to edit Master text styles</a:t>
            </a:r>
          </a:p>
        </p:txBody>
      </p:sp>
      <p:sp>
        <p:nvSpPr>
          <p:cNvPr id="9" name="Picture Placeholder 9"/>
          <p:cNvSpPr>
            <a:spLocks noGrp="1"/>
          </p:cNvSpPr>
          <p:nvPr>
            <p:ph type="pic" sz="quarter" idx="20"/>
          </p:nvPr>
        </p:nvSpPr>
        <p:spPr>
          <a:xfrm>
            <a:off x="2582100" y="2193708"/>
            <a:ext cx="1871663" cy="1675210"/>
          </a:xfrm>
          <a:prstGeom prst="rect">
            <a:avLst/>
          </a:prstGeom>
        </p:spPr>
        <p:txBody>
          <a:bodyPr rtlCol="0" anchor="ctr">
            <a:normAutofit/>
          </a:bodyPr>
          <a:lstStyle>
            <a:lvl1pPr>
              <a:defRPr sz="2000">
                <a:solidFill>
                  <a:srgbClr val="404040"/>
                </a:solidFill>
              </a:defRPr>
            </a:lvl1pPr>
          </a:lstStyle>
          <a:p>
            <a:pPr lvl="0"/>
            <a:r>
              <a:rPr lang="en-US" noProof="0"/>
              <a:t>Click icon to add picture</a:t>
            </a:r>
            <a:endParaRPr lang="en-US" noProof="0" dirty="0"/>
          </a:p>
        </p:txBody>
      </p:sp>
      <p:sp>
        <p:nvSpPr>
          <p:cNvPr id="10" name="Picture Placeholder 9"/>
          <p:cNvSpPr>
            <a:spLocks noGrp="1"/>
          </p:cNvSpPr>
          <p:nvPr>
            <p:ph type="pic" sz="quarter" idx="21"/>
          </p:nvPr>
        </p:nvSpPr>
        <p:spPr>
          <a:xfrm>
            <a:off x="4752565" y="2193708"/>
            <a:ext cx="1871663" cy="1675210"/>
          </a:xfrm>
          <a:prstGeom prst="rect">
            <a:avLst/>
          </a:prstGeom>
        </p:spPr>
        <p:txBody>
          <a:bodyPr rtlCol="0" anchor="ctr">
            <a:normAutofit/>
          </a:bodyPr>
          <a:lstStyle>
            <a:lvl1pPr>
              <a:defRPr sz="2000">
                <a:solidFill>
                  <a:srgbClr val="404040"/>
                </a:solidFill>
              </a:defRPr>
            </a:lvl1pPr>
          </a:lstStyle>
          <a:p>
            <a:pPr lvl="0"/>
            <a:r>
              <a:rPr lang="en-US" noProof="0"/>
              <a:t>Click icon to add picture</a:t>
            </a:r>
            <a:endParaRPr lang="en-US" noProof="0" dirty="0"/>
          </a:p>
        </p:txBody>
      </p:sp>
      <p:sp>
        <p:nvSpPr>
          <p:cNvPr id="11" name="Picture Placeholder 9"/>
          <p:cNvSpPr>
            <a:spLocks noGrp="1"/>
          </p:cNvSpPr>
          <p:nvPr>
            <p:ph type="pic" sz="quarter" idx="22"/>
          </p:nvPr>
        </p:nvSpPr>
        <p:spPr>
          <a:xfrm>
            <a:off x="6941306" y="2193708"/>
            <a:ext cx="1871663" cy="1675210"/>
          </a:xfrm>
          <a:prstGeom prst="rect">
            <a:avLst/>
          </a:prstGeom>
        </p:spPr>
        <p:txBody>
          <a:bodyPr rtlCol="0" anchor="ctr">
            <a:normAutofit/>
          </a:bodyPr>
          <a:lstStyle>
            <a:lvl1pPr>
              <a:defRPr sz="2000">
                <a:solidFill>
                  <a:srgbClr val="404040"/>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17744572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vider Layout">
    <p:spTree>
      <p:nvGrpSpPr>
        <p:cNvPr id="1" name=""/>
        <p:cNvGrpSpPr/>
        <p:nvPr/>
      </p:nvGrpSpPr>
      <p:grpSpPr>
        <a:xfrm>
          <a:off x="0" y="0"/>
          <a:ext cx="0" cy="0"/>
          <a:chOff x="0" y="0"/>
          <a:chExt cx="0" cy="0"/>
        </a:xfrm>
      </p:grpSpPr>
      <p:pic>
        <p:nvPicPr>
          <p:cNvPr id="3" name="Picture 7">
            <a:extLst>
              <a:ext uri="{FF2B5EF4-FFF2-40B4-BE49-F238E27FC236}">
                <a16:creationId xmlns:a16="http://schemas.microsoft.com/office/drawing/2014/main" id="{B71C1E64-7A84-EE42-98CC-A74B9AD9B02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24307869-2AF9-0E41-AC39-3F6B7D83E7E9}"/>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2BD9CD52-B208-314E-BF81-2512B30C4F24}"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pic>
        <p:nvPicPr>
          <p:cNvPr id="5" name="Picture 10">
            <a:extLst>
              <a:ext uri="{FF2B5EF4-FFF2-40B4-BE49-F238E27FC236}">
                <a16:creationId xmlns:a16="http://schemas.microsoft.com/office/drawing/2014/main" id="{D09B1AF8-665F-854C-8867-F400EBB682F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64904" y="411510"/>
            <a:ext cx="5400600" cy="3816424"/>
          </a:xfrm>
        </p:spPr>
        <p:txBody>
          <a:bodyPr>
            <a:normAutofit/>
          </a:bodyPr>
          <a:lstStyle>
            <a:lvl1pPr>
              <a:lnSpc>
                <a:spcPct val="90000"/>
              </a:lnSpc>
              <a:defRPr sz="4400" baseline="0">
                <a:solidFill>
                  <a:schemeClr val="bg2"/>
                </a:solidFill>
              </a:defRPr>
            </a:lvl1pPr>
          </a:lstStyle>
          <a:p>
            <a:r>
              <a:rPr lang="en-US"/>
              <a:t>Click to edit Master title style</a:t>
            </a:r>
            <a:endParaRPr lang="en-US" dirty="0"/>
          </a:p>
        </p:txBody>
      </p:sp>
    </p:spTree>
    <p:extLst>
      <p:ext uri="{BB962C8B-B14F-4D97-AF65-F5344CB8AC3E}">
        <p14:creationId xmlns:p14="http://schemas.microsoft.com/office/powerpoint/2010/main" val="176368335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emf"/><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2.jpe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E453E5BF-D15B-194A-BFEC-1AA2BB0F6E7B}"/>
              </a:ext>
            </a:extLst>
          </p:cNvPr>
          <p:cNvSpPr txBox="1">
            <a:spLocks/>
          </p:cNvSpPr>
          <p:nvPr/>
        </p:nvSpPr>
        <p:spPr>
          <a:xfrm>
            <a:off x="6743700" y="4732338"/>
            <a:ext cx="2133600"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B2333BA9-08BE-2D42-9D99-C1892ACDD8D2}" type="slidenum">
              <a:rPr lang="en-GB" altLang="en-US" sz="1200" b="1">
                <a:latin typeface="Century Gothic" panose="020B0502020202020204" pitchFamily="34" charset="0"/>
              </a:rPr>
              <a:pPr algn="r" eaLnBrk="1" hangingPunct="1"/>
              <a:t>‹#›</a:t>
            </a:fld>
            <a:endParaRPr lang="en-GB" altLang="en-US" sz="1200" b="1">
              <a:latin typeface="Century Gothic" panose="020B0502020202020204" pitchFamily="34" charset="0"/>
            </a:endParaRPr>
          </a:p>
        </p:txBody>
      </p:sp>
      <p:sp>
        <p:nvSpPr>
          <p:cNvPr id="1028" name="Title Placeholder 5">
            <a:extLst>
              <a:ext uri="{FF2B5EF4-FFF2-40B4-BE49-F238E27FC236}">
                <a16:creationId xmlns:a16="http://schemas.microsoft.com/office/drawing/2014/main" id="{76238121-69BD-8245-8EF3-72B987B01403}"/>
              </a:ext>
            </a:extLst>
          </p:cNvPr>
          <p:cNvSpPr>
            <a:spLocks noGrp="1"/>
          </p:cNvSpPr>
          <p:nvPr>
            <p:ph type="title"/>
          </p:nvPr>
        </p:nvSpPr>
        <p:spPr bwMode="auto">
          <a:xfrm>
            <a:off x="263525" y="411163"/>
            <a:ext cx="8613775"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GB" altLang="en-US"/>
              <a:t>Click to add title</a:t>
            </a:r>
            <a:endParaRPr lang="en-US" altLang="en-US"/>
          </a:p>
        </p:txBody>
      </p:sp>
      <p:sp>
        <p:nvSpPr>
          <p:cNvPr id="1029" name="Text Placeholder 6">
            <a:extLst>
              <a:ext uri="{FF2B5EF4-FFF2-40B4-BE49-F238E27FC236}">
                <a16:creationId xmlns:a16="http://schemas.microsoft.com/office/drawing/2014/main" id="{BFAA16A1-1746-FA4E-BCE0-3EF89484E173}"/>
              </a:ext>
            </a:extLst>
          </p:cNvPr>
          <p:cNvSpPr>
            <a:spLocks noGrp="1"/>
          </p:cNvSpPr>
          <p:nvPr>
            <p:ph type="body" idx="1"/>
          </p:nvPr>
        </p:nvSpPr>
        <p:spPr bwMode="auto">
          <a:xfrm>
            <a:off x="255588" y="1625600"/>
            <a:ext cx="8618537"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8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30" name="Picture 9">
            <a:extLst>
              <a:ext uri="{FF2B5EF4-FFF2-40B4-BE49-F238E27FC236}">
                <a16:creationId xmlns:a16="http://schemas.microsoft.com/office/drawing/2014/main" id="{732B7D1A-E6B8-5845-854A-514139C4723F}"/>
              </a:ext>
              <a:ext uri="{C183D7F6-B498-43B3-948B-1728B52AA6E4}">
                <adec:decorative xmlns:adec="http://schemas.microsoft.com/office/drawing/2017/decorative" val="1"/>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17F2553F-AC31-1A42-A1E3-51D6C549B476}"/>
              </a:ext>
              <a:ext uri="{C183D7F6-B498-43B3-948B-1728B52AA6E4}">
                <adec:decorative xmlns:adec="http://schemas.microsoft.com/office/drawing/2017/decorative" val="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255587" y="4803776"/>
            <a:ext cx="2159720" cy="157480"/>
          </a:xfrm>
          <a:prstGeom prst="rect">
            <a:avLst/>
          </a:prstGeom>
        </p:spPr>
      </p:pic>
    </p:spTree>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66" r:id="rId5"/>
    <p:sldLayoutId id="2147483836" r:id="rId6"/>
    <p:sldLayoutId id="2147483837" r:id="rId7"/>
    <p:sldLayoutId id="2147483838" r:id="rId8"/>
    <p:sldLayoutId id="2147483852" r:id="rId9"/>
    <p:sldLayoutId id="2147483853" r:id="rId10"/>
    <p:sldLayoutId id="2147483854" r:id="rId11"/>
    <p:sldLayoutId id="2147483839" r:id="rId12"/>
    <p:sldLayoutId id="2147483840" r:id="rId13"/>
    <p:sldLayoutId id="2147483841" r:id="rId14"/>
    <p:sldLayoutId id="2147483868" r:id="rId15"/>
    <p:sldLayoutId id="2147483867" r:id="rId16"/>
  </p:sldLayoutIdLst>
  <p:transition>
    <p:fade/>
  </p:transition>
  <p:hf hdr="0" dt="0"/>
  <p:txStyles>
    <p:titleStyle>
      <a:lvl1pPr algn="l" rtl="0" eaLnBrk="1" fontAlgn="base" hangingPunct="1">
        <a:lnSpc>
          <a:spcPct val="90000"/>
        </a:lnSpc>
        <a:spcBef>
          <a:spcPct val="0"/>
        </a:spcBef>
        <a:spcAft>
          <a:spcPct val="0"/>
        </a:spcAft>
        <a:defRPr sz="4000" b="1" kern="1200">
          <a:solidFill>
            <a:srgbClr val="4D4F53"/>
          </a:solidFill>
          <a:latin typeface="Century Gothic"/>
          <a:ea typeface="ＭＳ Ｐゴシック" charset="0"/>
          <a:cs typeface="Century Gothic"/>
        </a:defRPr>
      </a:lvl1pPr>
      <a:lvl2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2pPr>
      <a:lvl3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3pPr>
      <a:lvl4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4pPr>
      <a:lvl5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5pPr>
      <a:lvl6pPr marL="4572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6pPr>
      <a:lvl7pPr marL="9144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7pPr>
      <a:lvl8pPr marL="13716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8pPr>
      <a:lvl9pPr marL="18288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9pPr>
    </p:titleStyle>
    <p:bodyStyle>
      <a:lvl1pPr marL="342900" indent="-342900" algn="l" rtl="0" eaLnBrk="1" fontAlgn="base" hangingPunct="1">
        <a:spcBef>
          <a:spcPct val="20000"/>
        </a:spcBef>
        <a:spcAft>
          <a:spcPct val="0"/>
        </a:spcAft>
        <a:buClr>
          <a:schemeClr val="tx2"/>
        </a:buClr>
        <a:buFont typeface="Arial" panose="020B0604020202020204" pitchFamily="34" charset="0"/>
        <a:buChar char="•"/>
        <a:defRPr sz="3200" kern="1200">
          <a:solidFill>
            <a:srgbClr val="4D4F4D"/>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chemeClr val="tx2"/>
        </a:buClr>
        <a:buFont typeface="Arial" panose="020B0604020202020204" pitchFamily="34" charset="0"/>
        <a:buChar char="–"/>
        <a:defRPr sz="2800" kern="1200">
          <a:solidFill>
            <a:srgbClr val="4D4F4D"/>
          </a:solidFill>
          <a:latin typeface="+mn-lt"/>
          <a:ea typeface="ＭＳ Ｐゴシック" charset="0"/>
          <a:cs typeface="+mn-cs"/>
        </a:defRPr>
      </a:lvl2pPr>
      <a:lvl3pPr marL="1143000" indent="-228600" algn="l" rtl="0" eaLnBrk="1" fontAlgn="base" hangingPunct="1">
        <a:spcBef>
          <a:spcPct val="20000"/>
        </a:spcBef>
        <a:spcAft>
          <a:spcPct val="0"/>
        </a:spcAft>
        <a:buClr>
          <a:schemeClr val="tx2"/>
        </a:buClr>
        <a:buFont typeface="Arial" panose="020B0604020202020204" pitchFamily="34" charset="0"/>
        <a:buChar char="•"/>
        <a:defRPr sz="2400" kern="1200">
          <a:solidFill>
            <a:srgbClr val="4D4F4D"/>
          </a:solidFill>
          <a:latin typeface="+mn-lt"/>
          <a:ea typeface="ＭＳ Ｐゴシック" charset="0"/>
          <a:cs typeface="+mn-cs"/>
        </a:defRPr>
      </a:lvl3pPr>
      <a:lvl4pPr marL="1600200" indent="-228600" algn="l" rtl="0" eaLnBrk="1" fontAlgn="base" hangingPunct="1">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4pPr>
      <a:lvl5pPr marL="2057400" indent="-228600" algn="l" rtl="0" eaLnBrk="1" fontAlgn="base" hangingPunct="1">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051" name="Title Placeholder 5">
            <a:extLst>
              <a:ext uri="{FF2B5EF4-FFF2-40B4-BE49-F238E27FC236}">
                <a16:creationId xmlns:a16="http://schemas.microsoft.com/office/drawing/2014/main" id="{77E7EE00-3B54-4F4C-8935-5499255A6B19}"/>
              </a:ext>
            </a:extLst>
          </p:cNvPr>
          <p:cNvSpPr>
            <a:spLocks noGrp="1"/>
          </p:cNvSpPr>
          <p:nvPr>
            <p:ph type="title"/>
          </p:nvPr>
        </p:nvSpPr>
        <p:spPr bwMode="auto">
          <a:xfrm>
            <a:off x="263525" y="804863"/>
            <a:ext cx="861377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GB" altLang="en-US"/>
              <a:t>Click to add title</a:t>
            </a:r>
            <a:endParaRPr lang="en-US" altLang="en-US"/>
          </a:p>
        </p:txBody>
      </p:sp>
      <p:sp>
        <p:nvSpPr>
          <p:cNvPr id="2052" name="Text Placeholder 6">
            <a:extLst>
              <a:ext uri="{FF2B5EF4-FFF2-40B4-BE49-F238E27FC236}">
                <a16:creationId xmlns:a16="http://schemas.microsoft.com/office/drawing/2014/main" id="{38225250-99E7-784D-9C8C-2A6B2108972D}"/>
              </a:ext>
            </a:extLst>
          </p:cNvPr>
          <p:cNvSpPr>
            <a:spLocks noGrp="1"/>
          </p:cNvSpPr>
          <p:nvPr>
            <p:ph type="body" idx="1"/>
          </p:nvPr>
        </p:nvSpPr>
        <p:spPr bwMode="auto">
          <a:xfrm>
            <a:off x="260350" y="1997075"/>
            <a:ext cx="8616950" cy="26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pic>
        <p:nvPicPr>
          <p:cNvPr id="2053" name="Picture 9">
            <a:extLst>
              <a:ext uri="{FF2B5EF4-FFF2-40B4-BE49-F238E27FC236}">
                <a16:creationId xmlns:a16="http://schemas.microsoft.com/office/drawing/2014/main" id="{97AC94DA-E559-2D44-99B7-0E3D02D21FC0}"/>
              </a:ext>
              <a:ext uri="{C183D7F6-B498-43B3-948B-1728B52AA6E4}">
                <adec:decorative xmlns:adec="http://schemas.microsoft.com/office/drawing/2017/decorative" val="1"/>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3">
            <a:extLst>
              <a:ext uri="{FF2B5EF4-FFF2-40B4-BE49-F238E27FC236}">
                <a16:creationId xmlns:a16="http://schemas.microsoft.com/office/drawing/2014/main" id="{004E19D6-B62E-CF44-B32C-104BAF2BE3BD}"/>
              </a:ext>
            </a:extLst>
          </p:cNvPr>
          <p:cNvSpPr txBox="1">
            <a:spLocks/>
          </p:cNvSpPr>
          <p:nvPr/>
        </p:nvSpPr>
        <p:spPr>
          <a:xfrm>
            <a:off x="6743700" y="4732338"/>
            <a:ext cx="2133600"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D0A1FE84-A19E-8141-9D86-2BEDC15A5A22}" type="slidenum">
              <a:rPr lang="en-GB" altLang="en-US" sz="1200" b="1">
                <a:latin typeface="Century Gothic" panose="020B0502020202020204" pitchFamily="34" charset="0"/>
              </a:rPr>
              <a:pPr algn="r" eaLnBrk="1" hangingPunct="1"/>
              <a:t>‹#›</a:t>
            </a:fld>
            <a:endParaRPr lang="en-GB" altLang="en-US" sz="1200" b="1">
              <a:latin typeface="Century Gothic" panose="020B0502020202020204" pitchFamily="34" charset="0"/>
            </a:endParaRPr>
          </a:p>
        </p:txBody>
      </p:sp>
      <p:pic>
        <p:nvPicPr>
          <p:cNvPr id="9" name="Picture 8">
            <a:extLst>
              <a:ext uri="{FF2B5EF4-FFF2-40B4-BE49-F238E27FC236}">
                <a16:creationId xmlns:a16="http://schemas.microsoft.com/office/drawing/2014/main" id="{9342ED3C-16E4-0D40-9CC4-197CE926BFDE}"/>
              </a:ext>
              <a:ext uri="{C183D7F6-B498-43B3-948B-1728B52AA6E4}">
                <adec:decorative xmlns:adec="http://schemas.microsoft.com/office/drawing/2017/decorative" val="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255587" y="4803776"/>
            <a:ext cx="2159720" cy="157480"/>
          </a:xfrm>
          <a:prstGeom prst="rect">
            <a:avLst/>
          </a:prstGeom>
        </p:spPr>
      </p:pic>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71" r:id="rId5"/>
    <p:sldLayoutId id="2147483842" r:id="rId6"/>
    <p:sldLayoutId id="2147483843" r:id="rId7"/>
    <p:sldLayoutId id="2147483844" r:id="rId8"/>
    <p:sldLayoutId id="2147483861" r:id="rId9"/>
    <p:sldLayoutId id="2147483862" r:id="rId10"/>
    <p:sldLayoutId id="2147483863" r:id="rId11"/>
    <p:sldLayoutId id="2147483845" r:id="rId12"/>
    <p:sldLayoutId id="2147483846" r:id="rId13"/>
    <p:sldLayoutId id="2147483847" r:id="rId14"/>
    <p:sldLayoutId id="2147483869" r:id="rId15"/>
    <p:sldLayoutId id="2147483870" r:id="rId16"/>
  </p:sldLayoutIdLst>
  <p:transition>
    <p:fade/>
  </p:transition>
  <p:hf hdr="0" dt="0"/>
  <p:txStyles>
    <p:titleStyle>
      <a:lvl1pPr algn="l" rtl="0" eaLnBrk="0" fontAlgn="base" hangingPunct="0">
        <a:lnSpc>
          <a:spcPct val="90000"/>
        </a:lnSpc>
        <a:spcBef>
          <a:spcPct val="0"/>
        </a:spcBef>
        <a:spcAft>
          <a:spcPct val="0"/>
        </a:spcAft>
        <a:defRPr sz="4000" b="1" kern="1200">
          <a:solidFill>
            <a:srgbClr val="4D4F53"/>
          </a:solidFill>
          <a:latin typeface="Century Gothic"/>
          <a:ea typeface="ＭＳ Ｐゴシック" charset="0"/>
          <a:cs typeface="Century Gothic"/>
        </a:defRPr>
      </a:lvl1pPr>
      <a:lvl2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2pPr>
      <a:lvl3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3pPr>
      <a:lvl4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4pPr>
      <a:lvl5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5pPr>
      <a:lvl6pPr marL="457200" algn="l" rtl="0" fontAlgn="base">
        <a:lnSpc>
          <a:spcPct val="80000"/>
        </a:lnSpc>
        <a:spcBef>
          <a:spcPct val="0"/>
        </a:spcBef>
        <a:spcAft>
          <a:spcPct val="0"/>
        </a:spcAft>
        <a:defRPr sz="4000" b="1">
          <a:solidFill>
            <a:srgbClr val="4D4F53"/>
          </a:solidFill>
          <a:latin typeface="Century Gothic" charset="0"/>
          <a:ea typeface="ＭＳ Ｐゴシック" charset="0"/>
        </a:defRPr>
      </a:lvl6pPr>
      <a:lvl7pPr marL="914400" algn="l" rtl="0" fontAlgn="base">
        <a:lnSpc>
          <a:spcPct val="80000"/>
        </a:lnSpc>
        <a:spcBef>
          <a:spcPct val="0"/>
        </a:spcBef>
        <a:spcAft>
          <a:spcPct val="0"/>
        </a:spcAft>
        <a:defRPr sz="4000" b="1">
          <a:solidFill>
            <a:srgbClr val="4D4F53"/>
          </a:solidFill>
          <a:latin typeface="Century Gothic" charset="0"/>
          <a:ea typeface="ＭＳ Ｐゴシック" charset="0"/>
        </a:defRPr>
      </a:lvl7pPr>
      <a:lvl8pPr marL="1371600" algn="l" rtl="0" fontAlgn="base">
        <a:lnSpc>
          <a:spcPct val="80000"/>
        </a:lnSpc>
        <a:spcBef>
          <a:spcPct val="0"/>
        </a:spcBef>
        <a:spcAft>
          <a:spcPct val="0"/>
        </a:spcAft>
        <a:defRPr sz="4000" b="1">
          <a:solidFill>
            <a:srgbClr val="4D4F53"/>
          </a:solidFill>
          <a:latin typeface="Century Gothic" charset="0"/>
          <a:ea typeface="ＭＳ Ｐゴシック" charset="0"/>
        </a:defRPr>
      </a:lvl8pPr>
      <a:lvl9pPr marL="1828800" algn="l" rtl="0" fontAlgn="base">
        <a:lnSpc>
          <a:spcPct val="80000"/>
        </a:lnSpc>
        <a:spcBef>
          <a:spcPct val="0"/>
        </a:spcBef>
        <a:spcAft>
          <a:spcPct val="0"/>
        </a:spcAft>
        <a:defRPr sz="4000" b="1">
          <a:solidFill>
            <a:srgbClr val="4D4F53"/>
          </a:solidFill>
          <a:latin typeface="Century Gothic" charset="0"/>
          <a:ea typeface="ＭＳ Ｐゴシック" charset="0"/>
        </a:defRPr>
      </a:lvl9pPr>
    </p:titleStyle>
    <p:bodyStyle>
      <a:lvl1pPr marL="342900" indent="-342900" algn="l" rtl="0" eaLnBrk="0" fontAlgn="base" hangingPunct="0">
        <a:spcBef>
          <a:spcPct val="20000"/>
        </a:spcBef>
        <a:spcAft>
          <a:spcPct val="0"/>
        </a:spcAft>
        <a:buClr>
          <a:schemeClr val="tx2"/>
        </a:buClr>
        <a:buFont typeface="Arial" panose="020B0604020202020204" pitchFamily="34" charset="0"/>
        <a:buChar char="•"/>
        <a:defRPr sz="3200" kern="1200">
          <a:solidFill>
            <a:srgbClr val="4D4F4D"/>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tx2"/>
        </a:buClr>
        <a:buFont typeface="Arial" panose="020B0604020202020204" pitchFamily="34" charset="0"/>
        <a:buChar char="–"/>
        <a:defRPr sz="2800" kern="1200">
          <a:solidFill>
            <a:srgbClr val="4D4F4D"/>
          </a:solidFill>
          <a:latin typeface="+mn-lt"/>
          <a:ea typeface="ＭＳ Ｐゴシック" charset="0"/>
          <a:cs typeface="+mn-cs"/>
        </a:defRPr>
      </a:lvl2pPr>
      <a:lvl3pPr marL="1143000" indent="-228600" algn="l" rtl="0" eaLnBrk="0" fontAlgn="base" hangingPunct="0">
        <a:spcBef>
          <a:spcPct val="20000"/>
        </a:spcBef>
        <a:spcAft>
          <a:spcPct val="0"/>
        </a:spcAft>
        <a:buClr>
          <a:schemeClr val="tx2"/>
        </a:buClr>
        <a:buFont typeface="Arial" panose="020B0604020202020204" pitchFamily="34" charset="0"/>
        <a:buChar char="•"/>
        <a:defRPr sz="2400" kern="1200">
          <a:solidFill>
            <a:srgbClr val="4D4F4D"/>
          </a:solidFill>
          <a:latin typeface="+mn-lt"/>
          <a:ea typeface="ＭＳ Ｐゴシック" charset="0"/>
          <a:cs typeface="+mn-cs"/>
        </a:defRPr>
      </a:lvl3pPr>
      <a:lvl4pPr marL="1600200" indent="-228600" algn="l" rtl="0" eaLnBrk="0" fontAlgn="base" hangingPunct="0">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4pPr>
      <a:lvl5pPr marL="2057400" indent="-228600" algn="l" rtl="0" eaLnBrk="0" fontAlgn="base" hangingPunct="0">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businessdisabilityforum.org.uk/knowledge-hub/" TargetMode="External"/><Relationship Id="rId7" Type="http://schemas.openxmlformats.org/officeDocument/2006/relationships/hyperlink" Target="https://businessdisabilityforum.org.uk/knowledge-hub/resources/essential-and-desirable-criteria/"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hyperlink" Target="https://businessdisabilityforum.org.uk/knowledge-hub/resources/inclusive-job-design/" TargetMode="External"/><Relationship Id="rId5" Type="http://schemas.openxmlformats.org/officeDocument/2006/relationships/hyperlink" Target="https://businessdisabilityforum.org.uk/knowledge-hub/resources/being-a-disability-confident-employer/" TargetMode="External"/><Relationship Id="rId4" Type="http://schemas.openxmlformats.org/officeDocument/2006/relationships/hyperlink" Target="https://businessdisabilityforum.org.uk/knowledge-hub/account-register/"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businessdisabilityforum.org.uk/knowledge-hub/resources/essential-and-desirable-criteria/" TargetMode="External"/><Relationship Id="rId2" Type="http://schemas.openxmlformats.org/officeDocument/2006/relationships/hyperlink" Target="https://businessdisabilityforum.org.uk/knowledge-hub/toolkits/recruitment-toolkit/"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EC05B6D-3F65-1947-8F50-6BBB2CD465DE}"/>
              </a:ext>
            </a:extLst>
          </p:cNvPr>
          <p:cNvSpPr>
            <a:spLocks noGrp="1"/>
          </p:cNvSpPr>
          <p:nvPr>
            <p:ph type="title"/>
          </p:nvPr>
        </p:nvSpPr>
        <p:spPr>
          <a:xfrm>
            <a:off x="261583" y="1570570"/>
            <a:ext cx="8064896" cy="857250"/>
          </a:xfrm>
        </p:spPr>
        <p:txBody>
          <a:bodyPr/>
          <a:lstStyle/>
          <a:p>
            <a:r>
              <a:rPr lang="en-US" sz="3600" dirty="0"/>
              <a:t>Navigating the Disability Confident Journey – </a:t>
            </a:r>
            <a:br>
              <a:rPr lang="en-US" sz="3600" dirty="0"/>
            </a:br>
            <a:r>
              <a:rPr lang="en-US" sz="3600" dirty="0"/>
              <a:t>Offer of an interview</a:t>
            </a:r>
          </a:p>
        </p:txBody>
      </p:sp>
      <p:sp>
        <p:nvSpPr>
          <p:cNvPr id="9" name="Text Placeholder 8">
            <a:extLst>
              <a:ext uri="{FF2B5EF4-FFF2-40B4-BE49-F238E27FC236}">
                <a16:creationId xmlns:a16="http://schemas.microsoft.com/office/drawing/2014/main" id="{2C3BEABA-EED3-5B44-A075-7E94E83B083D}"/>
              </a:ext>
            </a:extLst>
          </p:cNvPr>
          <p:cNvSpPr>
            <a:spLocks noGrp="1"/>
          </p:cNvSpPr>
          <p:nvPr>
            <p:ph type="body" sz="quarter" idx="11"/>
          </p:nvPr>
        </p:nvSpPr>
        <p:spPr/>
        <p:txBody>
          <a:bodyPr/>
          <a:lstStyle/>
          <a:p>
            <a:r>
              <a:rPr lang="en-US" dirty="0"/>
              <a:t>24</a:t>
            </a:r>
            <a:r>
              <a:rPr lang="en-US" baseline="30000" dirty="0"/>
              <a:t>th</a:t>
            </a:r>
            <a:r>
              <a:rPr lang="en-US" dirty="0"/>
              <a:t> April 2024</a:t>
            </a:r>
          </a:p>
        </p:txBody>
      </p:sp>
      <p:sp>
        <p:nvSpPr>
          <p:cNvPr id="10" name="Text Placeholder 9">
            <a:extLst>
              <a:ext uri="{FF2B5EF4-FFF2-40B4-BE49-F238E27FC236}">
                <a16:creationId xmlns:a16="http://schemas.microsoft.com/office/drawing/2014/main" id="{4719E72A-CF17-B148-B775-EF7E26340C81}"/>
              </a:ext>
            </a:extLst>
          </p:cNvPr>
          <p:cNvSpPr>
            <a:spLocks noGrp="1"/>
          </p:cNvSpPr>
          <p:nvPr>
            <p:ph type="body" sz="quarter" idx="12"/>
          </p:nvPr>
        </p:nvSpPr>
        <p:spPr/>
        <p:txBody>
          <a:bodyPr/>
          <a:lstStyle/>
          <a:p>
            <a:r>
              <a:rPr lang="en-US" dirty="0"/>
              <a:t>Jem Freeman – Advice Business Partner at BDF</a:t>
            </a:r>
          </a:p>
        </p:txBody>
      </p:sp>
    </p:spTree>
    <p:extLst>
      <p:ext uri="{BB962C8B-B14F-4D97-AF65-F5344CB8AC3E}">
        <p14:creationId xmlns:p14="http://schemas.microsoft.com/office/powerpoint/2010/main" val="509169213"/>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3232C-380E-9F70-68AD-3AA9DA465AC0}"/>
              </a:ext>
            </a:extLst>
          </p:cNvPr>
          <p:cNvSpPr>
            <a:spLocks noGrp="1"/>
          </p:cNvSpPr>
          <p:nvPr>
            <p:ph type="title"/>
          </p:nvPr>
        </p:nvSpPr>
        <p:spPr>
          <a:xfrm>
            <a:off x="263525" y="411163"/>
            <a:ext cx="8613775" cy="1201069"/>
          </a:xfrm>
        </p:spPr>
        <p:txBody>
          <a:bodyPr/>
          <a:lstStyle/>
          <a:p>
            <a:r>
              <a:rPr lang="en-US" dirty="0"/>
              <a:t>Can I choose not to operate the scheme and still be validated?</a:t>
            </a:r>
            <a:endParaRPr lang="en-GB" dirty="0"/>
          </a:p>
        </p:txBody>
      </p:sp>
      <p:sp>
        <p:nvSpPr>
          <p:cNvPr id="3" name="Text Placeholder 2">
            <a:extLst>
              <a:ext uri="{FF2B5EF4-FFF2-40B4-BE49-F238E27FC236}">
                <a16:creationId xmlns:a16="http://schemas.microsoft.com/office/drawing/2014/main" id="{46CA449E-2AB3-83C4-61FA-1980CDC7FEFF}"/>
              </a:ext>
            </a:extLst>
          </p:cNvPr>
          <p:cNvSpPr>
            <a:spLocks noGrp="1"/>
          </p:cNvSpPr>
          <p:nvPr>
            <p:ph type="body" sz="quarter" idx="10"/>
          </p:nvPr>
        </p:nvSpPr>
        <p:spPr>
          <a:xfrm>
            <a:off x="526966" y="2080794"/>
            <a:ext cx="8086892" cy="2651543"/>
          </a:xfrm>
        </p:spPr>
        <p:txBody>
          <a:bodyPr/>
          <a:lstStyle/>
          <a:p>
            <a:r>
              <a:rPr lang="en-GB" sz="2000" dirty="0">
                <a:latin typeface="Arial" panose="020B0604020202020204" pitchFamily="34" charset="0"/>
              </a:rPr>
              <a:t>Offer of an interview is one of the core tenets of the DC scheme so delivering this commitment is key, however </a:t>
            </a:r>
            <a:r>
              <a:rPr lang="en-US" sz="2000" dirty="0">
                <a:latin typeface="Arial" panose="020B0604020202020204" pitchFamily="34" charset="0"/>
              </a:rPr>
              <a:t>It has always been the case that in some circumstances we are able to validate where a Member/Partner is not using the scheme, with a few caveats.</a:t>
            </a:r>
          </a:p>
          <a:p>
            <a:endParaRPr lang="en-US" sz="2000" dirty="0">
              <a:latin typeface="Arial" panose="020B0604020202020204" pitchFamily="34" charset="0"/>
            </a:endParaRPr>
          </a:p>
          <a:p>
            <a:r>
              <a:rPr lang="en-US" sz="2000" dirty="0">
                <a:latin typeface="Arial" panose="020B0604020202020204" pitchFamily="34" charset="0"/>
              </a:rPr>
              <a:t>In the next section we will explore these.</a:t>
            </a:r>
          </a:p>
          <a:p>
            <a:endParaRPr lang="en-US" sz="1800" dirty="0">
              <a:latin typeface="Arial" panose="020B0604020202020204" pitchFamily="34" charset="0"/>
            </a:endParaRPr>
          </a:p>
          <a:p>
            <a:endParaRPr lang="en-GB" sz="1800" dirty="0">
              <a:latin typeface="Arial" panose="020B0604020202020204" pitchFamily="34" charset="0"/>
            </a:endParaRPr>
          </a:p>
          <a:p>
            <a:endParaRPr lang="en-US" sz="1800" dirty="0"/>
          </a:p>
        </p:txBody>
      </p:sp>
    </p:spTree>
    <p:extLst>
      <p:ext uri="{BB962C8B-B14F-4D97-AF65-F5344CB8AC3E}">
        <p14:creationId xmlns:p14="http://schemas.microsoft.com/office/powerpoint/2010/main" val="10806266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965B-C74F-35EF-C7BF-6C889034B5CC}"/>
              </a:ext>
            </a:extLst>
          </p:cNvPr>
          <p:cNvSpPr>
            <a:spLocks noGrp="1"/>
          </p:cNvSpPr>
          <p:nvPr>
            <p:ph type="title"/>
          </p:nvPr>
        </p:nvSpPr>
        <p:spPr/>
        <p:txBody>
          <a:bodyPr/>
          <a:lstStyle/>
          <a:p>
            <a:r>
              <a:rPr lang="en-US" sz="3600" dirty="0"/>
              <a:t>What happens if I have more applicants than I can reasonably interview?</a:t>
            </a:r>
          </a:p>
        </p:txBody>
      </p:sp>
      <p:sp>
        <p:nvSpPr>
          <p:cNvPr id="3" name="Text Placeholder 2">
            <a:extLst>
              <a:ext uri="{FF2B5EF4-FFF2-40B4-BE49-F238E27FC236}">
                <a16:creationId xmlns:a16="http://schemas.microsoft.com/office/drawing/2014/main" id="{6C4DFCE2-A8DA-1266-26EB-44F86CC50BC1}"/>
              </a:ext>
            </a:extLst>
          </p:cNvPr>
          <p:cNvSpPr>
            <a:spLocks noGrp="1"/>
          </p:cNvSpPr>
          <p:nvPr>
            <p:ph type="body" sz="quarter" idx="10"/>
          </p:nvPr>
        </p:nvSpPr>
        <p:spPr>
          <a:xfrm>
            <a:off x="285749" y="1647859"/>
            <a:ext cx="8569325" cy="2952800"/>
          </a:xfrm>
        </p:spPr>
        <p:txBody>
          <a:bodyPr/>
          <a:lstStyle/>
          <a:p>
            <a:endParaRPr lang="en-US" sz="2000" dirty="0"/>
          </a:p>
          <a:p>
            <a:r>
              <a:rPr lang="en-US" sz="1800" dirty="0"/>
              <a:t>There will be occasions when offering guaranteed interviews will not be practicable.</a:t>
            </a:r>
          </a:p>
          <a:p>
            <a:r>
              <a:rPr lang="en-US" sz="1800" dirty="0"/>
              <a:t>The official guidance for Disability Confident Level 1 states:</a:t>
            </a:r>
          </a:p>
          <a:p>
            <a:endParaRPr lang="en-US" sz="1800" dirty="0"/>
          </a:p>
          <a:p>
            <a:r>
              <a:rPr lang="en-US" sz="1800" dirty="0"/>
              <a:t>“It is important to note that there may be occasions where it is not practicable or appropriate to interview all disabled people that meet the minimum criteria for the job. For example: in certain recruitment situations such as high number of applications, seasonal and high-peak times, the employer may wish to limit the overall numbers of interviews offered to both disabled people and non-disabled people…</a:t>
            </a:r>
            <a:endParaRPr lang="en-GB" sz="1800" dirty="0"/>
          </a:p>
        </p:txBody>
      </p:sp>
    </p:spTree>
    <p:extLst>
      <p:ext uri="{BB962C8B-B14F-4D97-AF65-F5344CB8AC3E}">
        <p14:creationId xmlns:p14="http://schemas.microsoft.com/office/powerpoint/2010/main" val="142934029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E489F-C5A9-F0E8-CEDC-47B17FB7CBD1}"/>
              </a:ext>
            </a:extLst>
          </p:cNvPr>
          <p:cNvSpPr>
            <a:spLocks noGrp="1"/>
          </p:cNvSpPr>
          <p:nvPr>
            <p:ph type="title"/>
          </p:nvPr>
        </p:nvSpPr>
        <p:spPr/>
        <p:txBody>
          <a:bodyPr/>
          <a:lstStyle/>
          <a:p>
            <a:r>
              <a:rPr lang="en-US" dirty="0"/>
              <a:t>Continued…</a:t>
            </a:r>
            <a:endParaRPr lang="en-GB" dirty="0"/>
          </a:p>
        </p:txBody>
      </p:sp>
      <p:sp>
        <p:nvSpPr>
          <p:cNvPr id="3" name="Text Placeholder 2">
            <a:extLst>
              <a:ext uri="{FF2B5EF4-FFF2-40B4-BE49-F238E27FC236}">
                <a16:creationId xmlns:a16="http://schemas.microsoft.com/office/drawing/2014/main" id="{2509D722-C061-3959-5EE1-739EFE9B6C60}"/>
              </a:ext>
            </a:extLst>
          </p:cNvPr>
          <p:cNvSpPr>
            <a:spLocks noGrp="1"/>
          </p:cNvSpPr>
          <p:nvPr>
            <p:ph type="body" sz="quarter" idx="10"/>
          </p:nvPr>
        </p:nvSpPr>
        <p:spPr>
          <a:xfrm>
            <a:off x="263525" y="1347070"/>
            <a:ext cx="8569325" cy="2952800"/>
          </a:xfrm>
        </p:spPr>
        <p:txBody>
          <a:bodyPr/>
          <a:lstStyle/>
          <a:p>
            <a:r>
              <a:rPr lang="en-US" sz="2000" dirty="0"/>
              <a:t>“In these circumstances the employer could select the disabled candidates who </a:t>
            </a:r>
            <a:r>
              <a:rPr lang="en-US" sz="2000" b="1" dirty="0"/>
              <a:t>best meet the minimum criteria </a:t>
            </a:r>
            <a:r>
              <a:rPr lang="en-US" sz="2000" dirty="0"/>
              <a:t>for the job rather than all of those that meet the minimum criteria, as they would do for non-disabled applicants.”</a:t>
            </a:r>
          </a:p>
          <a:p>
            <a:endParaRPr lang="en-US" sz="2000" dirty="0"/>
          </a:p>
          <a:p>
            <a:r>
              <a:rPr lang="en-US" sz="2000" dirty="0"/>
              <a:t>Therefore, when you receive more applications from disabled applicants who meet the minimum criteria than you can reasonably interview, it is permitted under the Disability Confident scheme not to everyone applying to ‘Offer an interview’.</a:t>
            </a:r>
            <a:endParaRPr lang="en-GB" sz="2000" dirty="0"/>
          </a:p>
          <a:p>
            <a:endParaRPr lang="en-GB" sz="2000" dirty="0"/>
          </a:p>
        </p:txBody>
      </p:sp>
    </p:spTree>
    <p:extLst>
      <p:ext uri="{BB962C8B-B14F-4D97-AF65-F5344CB8AC3E}">
        <p14:creationId xmlns:p14="http://schemas.microsoft.com/office/powerpoint/2010/main" val="3932124527"/>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69504-5F48-326D-E5EF-A6F9A8690218}"/>
              </a:ext>
            </a:extLst>
          </p:cNvPr>
          <p:cNvSpPr>
            <a:spLocks noGrp="1"/>
          </p:cNvSpPr>
          <p:nvPr>
            <p:ph type="title"/>
          </p:nvPr>
        </p:nvSpPr>
        <p:spPr/>
        <p:txBody>
          <a:bodyPr/>
          <a:lstStyle/>
          <a:p>
            <a:r>
              <a:rPr lang="en-US" sz="3600" dirty="0"/>
              <a:t>If you don’t offer an interview, we need to know:</a:t>
            </a:r>
            <a:endParaRPr lang="en-GB" sz="3600" dirty="0"/>
          </a:p>
        </p:txBody>
      </p:sp>
      <p:sp>
        <p:nvSpPr>
          <p:cNvPr id="3" name="Text Placeholder 2">
            <a:extLst>
              <a:ext uri="{FF2B5EF4-FFF2-40B4-BE49-F238E27FC236}">
                <a16:creationId xmlns:a16="http://schemas.microsoft.com/office/drawing/2014/main" id="{15E507FF-00AF-F09A-3F96-644FB92F11B0}"/>
              </a:ext>
            </a:extLst>
          </p:cNvPr>
          <p:cNvSpPr>
            <a:spLocks noGrp="1"/>
          </p:cNvSpPr>
          <p:nvPr>
            <p:ph type="body" sz="quarter" idx="10"/>
          </p:nvPr>
        </p:nvSpPr>
        <p:spPr>
          <a:xfrm>
            <a:off x="287337" y="1780673"/>
            <a:ext cx="8569325" cy="3168232"/>
          </a:xfrm>
        </p:spPr>
        <p:txBody>
          <a:bodyPr/>
          <a:lstStyle/>
          <a:p>
            <a:pPr marL="342900" lvl="0" indent="-342900">
              <a:buSzPts val="1000"/>
              <a:buFont typeface="Symbol" panose="05050102010706020507" pitchFamily="18" charset="2"/>
              <a:buChar char=""/>
              <a:tabLst>
                <a:tab pos="457200" algn="l"/>
              </a:tabLst>
            </a:pPr>
            <a:r>
              <a:rPr lang="en-GB" sz="1800" dirty="0">
                <a:effectLst/>
                <a:latin typeface="Arial" panose="020B0604020202020204" pitchFamily="34" charset="0"/>
                <a:ea typeface="Times New Roman" panose="02020603050405020304" pitchFamily="18" charset="0"/>
              </a:rPr>
              <a:t>Why you have chosen not to operate this programme.</a:t>
            </a:r>
            <a:endParaRPr lang="en-GB"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800" dirty="0">
                <a:effectLst/>
                <a:latin typeface="Arial" panose="020B0604020202020204" pitchFamily="34" charset="0"/>
                <a:ea typeface="Times New Roman" panose="02020603050405020304" pitchFamily="18" charset="0"/>
              </a:rPr>
              <a:t>What other robust measures you may have put in place to remove the barriers in how you attract and recruit disabled candidates including, e.g. where other methods of positive action have been used to attract and recruit disabled people.</a:t>
            </a:r>
          </a:p>
          <a:p>
            <a:pPr marL="342900" lvl="0" indent="-342900">
              <a:buSzPts val="1000"/>
              <a:buFont typeface="Symbol" panose="05050102010706020507" pitchFamily="18" charset="2"/>
              <a:buChar char=""/>
              <a:tabLst>
                <a:tab pos="457200" algn="l"/>
              </a:tabLst>
            </a:pPr>
            <a:r>
              <a:rPr lang="en-GB" sz="1800" dirty="0">
                <a:latin typeface="Arial" panose="020B0604020202020204" pitchFamily="34" charset="0"/>
                <a:ea typeface="Times New Roman" panose="02020603050405020304" pitchFamily="18" charset="0"/>
              </a:rPr>
              <a:t>Show us where you are and aren’t operating the programme.</a:t>
            </a:r>
            <a:endParaRPr lang="en-GB"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800" dirty="0">
                <a:latin typeface="Arial" panose="020B0604020202020204" pitchFamily="34" charset="0"/>
                <a:ea typeface="Times New Roman" panose="02020603050405020304" pitchFamily="18" charset="0"/>
              </a:rPr>
              <a:t>How you </a:t>
            </a:r>
            <a:r>
              <a:rPr lang="en-GB" sz="1800" dirty="0">
                <a:effectLst/>
                <a:latin typeface="Arial" panose="020B0604020202020204" pitchFamily="34" charset="0"/>
                <a:ea typeface="Times New Roman" panose="02020603050405020304" pitchFamily="18" charset="0"/>
              </a:rPr>
              <a:t>are informing candidates about where and where you aren’t operating the programme e.g. specific roles</a:t>
            </a:r>
            <a:endParaRPr lang="en-GB"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800" dirty="0">
                <a:latin typeface="Arial" panose="020B0604020202020204" pitchFamily="34" charset="0"/>
                <a:ea typeface="Times New Roman" panose="02020603050405020304" pitchFamily="18" charset="0"/>
              </a:rPr>
              <a:t>Evidence that your</a:t>
            </a:r>
            <a:r>
              <a:rPr lang="en-GB" sz="1800" dirty="0">
                <a:effectLst/>
                <a:latin typeface="Arial" panose="020B0604020202020204" pitchFamily="34" charset="0"/>
                <a:ea typeface="Times New Roman" panose="02020603050405020304" pitchFamily="18" charset="0"/>
              </a:rPr>
              <a:t> recruitment policy reflects your practice around offer of an interview.</a:t>
            </a:r>
            <a:endParaRPr lang="en-GB" sz="1800" dirty="0">
              <a:effectLst/>
              <a:latin typeface="Calibri" panose="020F0502020204030204" pitchFamily="34" charset="0"/>
              <a:ea typeface="Calibri" panose="020F0502020204030204" pitchFamily="34" charset="0"/>
            </a:endParaRPr>
          </a:p>
          <a:p>
            <a:endParaRPr lang="en-GB" sz="1800" dirty="0"/>
          </a:p>
        </p:txBody>
      </p:sp>
    </p:spTree>
    <p:extLst>
      <p:ext uri="{BB962C8B-B14F-4D97-AF65-F5344CB8AC3E}">
        <p14:creationId xmlns:p14="http://schemas.microsoft.com/office/powerpoint/2010/main" val="1052105018"/>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F6AAB-4830-A626-1AE2-2B844E68D5F9}"/>
              </a:ext>
            </a:extLst>
          </p:cNvPr>
          <p:cNvSpPr>
            <a:spLocks noGrp="1"/>
          </p:cNvSpPr>
          <p:nvPr>
            <p:ph type="title"/>
          </p:nvPr>
        </p:nvSpPr>
        <p:spPr/>
        <p:txBody>
          <a:bodyPr/>
          <a:lstStyle/>
          <a:p>
            <a:r>
              <a:rPr lang="en-GB" sz="3600" b="1" dirty="0">
                <a:effectLst/>
                <a:latin typeface="Arial" panose="020B0604020202020204" pitchFamily="34" charset="0"/>
                <a:ea typeface="Calibri" panose="020F0502020204030204" pitchFamily="34" charset="0"/>
              </a:rPr>
              <a:t>What alternatives might we consider?</a:t>
            </a:r>
            <a:endParaRPr lang="en-GB" sz="3600" dirty="0">
              <a:effectLst/>
              <a:latin typeface="Calibri" panose="020F0502020204030204" pitchFamily="34" charset="0"/>
              <a:ea typeface="Calibri" panose="020F0502020204030204" pitchFamily="34" charset="0"/>
            </a:endParaRPr>
          </a:p>
        </p:txBody>
      </p:sp>
      <p:sp>
        <p:nvSpPr>
          <p:cNvPr id="3" name="Text Placeholder 2">
            <a:extLst>
              <a:ext uri="{FF2B5EF4-FFF2-40B4-BE49-F238E27FC236}">
                <a16:creationId xmlns:a16="http://schemas.microsoft.com/office/drawing/2014/main" id="{A75D3D4D-2E43-08F9-53B8-11B34E9F6669}"/>
              </a:ext>
            </a:extLst>
          </p:cNvPr>
          <p:cNvSpPr>
            <a:spLocks noGrp="1"/>
          </p:cNvSpPr>
          <p:nvPr>
            <p:ph type="body" sz="quarter" idx="10"/>
          </p:nvPr>
        </p:nvSpPr>
        <p:spPr>
          <a:xfrm>
            <a:off x="272263" y="902369"/>
            <a:ext cx="8569325" cy="3614070"/>
          </a:xfrm>
        </p:spPr>
        <p:txBody>
          <a:bodyPr/>
          <a:lstStyle/>
          <a:p>
            <a:endParaRPr lang="en-GB"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800" dirty="0">
                <a:effectLst/>
                <a:latin typeface="Arial" panose="020B0604020202020204" pitchFamily="34" charset="0"/>
                <a:ea typeface="Calibri" panose="020F0502020204030204" pitchFamily="34" charset="0"/>
              </a:rPr>
              <a:t>Specific campaigns where disabled people have been pro-actively encouraged to apply for roles and there is evidence of disabled people being appointed via such a campaign.</a:t>
            </a:r>
            <a:endParaRPr lang="en-GB"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800" dirty="0">
                <a:effectLst/>
                <a:latin typeface="Arial" panose="020B0604020202020204" pitchFamily="34" charset="0"/>
                <a:ea typeface="Calibri" panose="020F0502020204030204" pitchFamily="34" charset="0"/>
              </a:rPr>
              <a:t>Evidence of engagement with supported employment initiatives that has led to the employment of disabled people.</a:t>
            </a:r>
            <a:endParaRPr lang="en-GB"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800" dirty="0">
                <a:effectLst/>
                <a:latin typeface="Arial" panose="020B0604020202020204" pitchFamily="34" charset="0"/>
                <a:ea typeface="Calibri" panose="020F0502020204030204" pitchFamily="34" charset="0"/>
              </a:rPr>
              <a:t>Effective partnerships with Disability specific job boards which the Member/Partner can then demonstrate has led to an increase in the employment of disabled people.</a:t>
            </a:r>
            <a:endParaRPr lang="en-GB"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en-GB" sz="1800" dirty="0">
                <a:effectLst/>
                <a:latin typeface="Arial" panose="020B0604020202020204" pitchFamily="34" charset="0"/>
                <a:ea typeface="Calibri" panose="020F0502020204030204" pitchFamily="34" charset="0"/>
              </a:rPr>
              <a:t>Adopting work trials where disabled people are able to demonstrate the required skills for a role (and evidence that this has led to permanent paid employment).</a:t>
            </a:r>
            <a:endParaRPr lang="en-GB" sz="1800" dirty="0">
              <a:effectLst/>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151058798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5F3FB-91D8-162D-E5A3-DCD39A6986D2}"/>
              </a:ext>
            </a:extLst>
          </p:cNvPr>
          <p:cNvSpPr>
            <a:spLocks noGrp="1"/>
          </p:cNvSpPr>
          <p:nvPr>
            <p:ph type="title"/>
          </p:nvPr>
        </p:nvSpPr>
        <p:spPr/>
        <p:txBody>
          <a:bodyPr/>
          <a:lstStyle/>
          <a:p>
            <a:r>
              <a:rPr lang="en-US" dirty="0"/>
              <a:t>Additionally we might look at</a:t>
            </a:r>
            <a:endParaRPr lang="en-GB" dirty="0"/>
          </a:p>
        </p:txBody>
      </p:sp>
      <p:sp>
        <p:nvSpPr>
          <p:cNvPr id="3" name="Text Placeholder 2">
            <a:extLst>
              <a:ext uri="{FF2B5EF4-FFF2-40B4-BE49-F238E27FC236}">
                <a16:creationId xmlns:a16="http://schemas.microsoft.com/office/drawing/2014/main" id="{E0C79473-5613-CC74-9405-5F738C4513CC}"/>
              </a:ext>
            </a:extLst>
          </p:cNvPr>
          <p:cNvSpPr>
            <a:spLocks noGrp="1"/>
          </p:cNvSpPr>
          <p:nvPr>
            <p:ph type="body" sz="quarter" idx="10"/>
          </p:nvPr>
        </p:nvSpPr>
        <p:spPr/>
        <p:txBody>
          <a:bodyPr/>
          <a:lstStyle/>
          <a:p>
            <a:r>
              <a:rPr lang="en-US" sz="2000" dirty="0"/>
              <a:t>• You are able to demonstrate that you are applying the offer of interview principles to certain campaigns or certain roles (but not necessarily all recruitment campaigns).</a:t>
            </a:r>
          </a:p>
          <a:p>
            <a:endParaRPr lang="en-US" sz="2000" dirty="0"/>
          </a:p>
          <a:p>
            <a:r>
              <a:rPr lang="en-US" sz="2000" dirty="0"/>
              <a:t>• You are willing as </a:t>
            </a:r>
            <a:r>
              <a:rPr lang="en-US" sz="2000"/>
              <a:t>an organisation </a:t>
            </a:r>
            <a:r>
              <a:rPr lang="en-US" sz="2000" dirty="0"/>
              <a:t>to commit to introducing the offer of </a:t>
            </a:r>
            <a:r>
              <a:rPr lang="en-US" sz="2000"/>
              <a:t>interview programme </a:t>
            </a:r>
            <a:r>
              <a:rPr lang="en-US" sz="2000" dirty="0"/>
              <a:t>to certain recruitment campaigns or for certain roles within an agreed period of time – usually within 12 months </a:t>
            </a:r>
            <a:r>
              <a:rPr lang="en-US" sz="2000"/>
              <a:t>of validation.</a:t>
            </a:r>
            <a:endParaRPr lang="en-GB" sz="2000" dirty="0"/>
          </a:p>
        </p:txBody>
      </p:sp>
    </p:spTree>
    <p:extLst>
      <p:ext uri="{BB962C8B-B14F-4D97-AF65-F5344CB8AC3E}">
        <p14:creationId xmlns:p14="http://schemas.microsoft.com/office/powerpoint/2010/main" val="1930995066"/>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AFDC9-1CC2-5666-53ED-A043C71336DB}"/>
              </a:ext>
            </a:extLst>
          </p:cNvPr>
          <p:cNvSpPr>
            <a:spLocks noGrp="1"/>
          </p:cNvSpPr>
          <p:nvPr>
            <p:ph type="title"/>
          </p:nvPr>
        </p:nvSpPr>
        <p:spPr/>
        <p:txBody>
          <a:bodyPr/>
          <a:lstStyle/>
          <a:p>
            <a:r>
              <a:rPr lang="en-US" sz="2800" dirty="0"/>
              <a:t>All resources can be accessed via our </a:t>
            </a:r>
            <a:r>
              <a:rPr lang="en-US" sz="2800" dirty="0">
                <a:hlinkClick r:id="rId3"/>
              </a:rPr>
              <a:t>Knowledge Hub</a:t>
            </a:r>
            <a:r>
              <a:rPr lang="en-US" sz="2800" dirty="0"/>
              <a:t>. </a:t>
            </a:r>
            <a:br>
              <a:rPr lang="en-US" sz="2800" dirty="0"/>
            </a:br>
            <a:r>
              <a:rPr lang="en-US" sz="2800" dirty="0"/>
              <a:t>If you are BDF member or partner, then anyone in your organization can sign up with their work email and </a:t>
            </a:r>
            <a:r>
              <a:rPr lang="en-US" sz="2800" dirty="0">
                <a:hlinkClick r:id="rId4"/>
              </a:rPr>
              <a:t>register for an account.</a:t>
            </a:r>
            <a:endParaRPr lang="en-GB" sz="2800" dirty="0"/>
          </a:p>
        </p:txBody>
      </p:sp>
      <p:sp>
        <p:nvSpPr>
          <p:cNvPr id="3" name="Text Placeholder 2">
            <a:extLst>
              <a:ext uri="{FF2B5EF4-FFF2-40B4-BE49-F238E27FC236}">
                <a16:creationId xmlns:a16="http://schemas.microsoft.com/office/drawing/2014/main" id="{F8708222-83DC-AE0E-F2C8-13D56CA88DF5}"/>
              </a:ext>
            </a:extLst>
          </p:cNvPr>
          <p:cNvSpPr>
            <a:spLocks noGrp="1"/>
          </p:cNvSpPr>
          <p:nvPr>
            <p:ph type="body" sz="quarter" idx="10"/>
          </p:nvPr>
        </p:nvSpPr>
        <p:spPr>
          <a:xfrm>
            <a:off x="272263" y="1888958"/>
            <a:ext cx="8569325" cy="2610853"/>
          </a:xfrm>
        </p:spPr>
        <p:txBody>
          <a:bodyPr/>
          <a:lstStyle/>
          <a:p>
            <a:endParaRPr lang="en-US" sz="2000" dirty="0">
              <a:hlinkClick r:id="rId5"/>
            </a:endParaRPr>
          </a:p>
          <a:p>
            <a:endParaRPr lang="en-US" sz="2000" dirty="0">
              <a:hlinkClick r:id="rId5"/>
            </a:endParaRPr>
          </a:p>
          <a:p>
            <a:r>
              <a:rPr lang="en-US" sz="2000" dirty="0">
                <a:hlinkClick r:id="rId5"/>
              </a:rPr>
              <a:t>Being a disability confident employer</a:t>
            </a:r>
            <a:endParaRPr lang="en-US" sz="2000" dirty="0"/>
          </a:p>
          <a:p>
            <a:endParaRPr lang="en-US" sz="2000" dirty="0"/>
          </a:p>
          <a:p>
            <a:r>
              <a:rPr lang="en-US" sz="2000" dirty="0">
                <a:hlinkClick r:id="rId6"/>
              </a:rPr>
              <a:t>Inclusive job design</a:t>
            </a:r>
            <a:endParaRPr lang="en-US" sz="2000" dirty="0"/>
          </a:p>
          <a:p>
            <a:endParaRPr lang="en-US" sz="2000" dirty="0"/>
          </a:p>
          <a:p>
            <a:r>
              <a:rPr lang="en-US" sz="2000" dirty="0">
                <a:hlinkClick r:id="rId7"/>
              </a:rPr>
              <a:t>Essential and desirable criteria</a:t>
            </a:r>
            <a:endParaRPr lang="en-US" sz="2000" dirty="0"/>
          </a:p>
          <a:p>
            <a:endParaRPr lang="en-GB" dirty="0"/>
          </a:p>
        </p:txBody>
      </p:sp>
    </p:spTree>
    <p:extLst>
      <p:ext uri="{BB962C8B-B14F-4D97-AF65-F5344CB8AC3E}">
        <p14:creationId xmlns:p14="http://schemas.microsoft.com/office/powerpoint/2010/main" val="2301542041"/>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F0CDD-337A-142B-5D01-7D1A4374E89A}"/>
              </a:ext>
            </a:extLst>
          </p:cNvPr>
          <p:cNvSpPr>
            <a:spLocks noGrp="1"/>
          </p:cNvSpPr>
          <p:nvPr>
            <p:ph type="title"/>
          </p:nvPr>
        </p:nvSpPr>
        <p:spPr/>
        <p:txBody>
          <a:bodyPr/>
          <a:lstStyle/>
          <a:p>
            <a:r>
              <a:rPr lang="en-US" dirty="0"/>
              <a:t>Get in touch with the Advice Service</a:t>
            </a:r>
            <a:endParaRPr lang="en-GB" dirty="0"/>
          </a:p>
        </p:txBody>
      </p:sp>
      <p:sp>
        <p:nvSpPr>
          <p:cNvPr id="3" name="Text Placeholder 2">
            <a:extLst>
              <a:ext uri="{FF2B5EF4-FFF2-40B4-BE49-F238E27FC236}">
                <a16:creationId xmlns:a16="http://schemas.microsoft.com/office/drawing/2014/main" id="{47FCD02D-00CC-5AC5-34B8-805FD09D56C6}"/>
              </a:ext>
            </a:extLst>
          </p:cNvPr>
          <p:cNvSpPr>
            <a:spLocks noGrp="1"/>
          </p:cNvSpPr>
          <p:nvPr>
            <p:ph type="body" sz="quarter" idx="10"/>
          </p:nvPr>
        </p:nvSpPr>
        <p:spPr/>
        <p:txBody>
          <a:bodyPr/>
          <a:lstStyle/>
          <a:p>
            <a:r>
              <a:rPr lang="en-US" sz="1800" dirty="0"/>
              <a:t>The Advice Service operates between 9am and 5pm Monday to Friday and is only available to Members and Partners. You can contact us by using the following details:  </a:t>
            </a:r>
          </a:p>
          <a:p>
            <a:endParaRPr lang="en-US" sz="1800" dirty="0"/>
          </a:p>
          <a:p>
            <a:r>
              <a:rPr lang="en-US" sz="1800" dirty="0"/>
              <a:t>Address: Business Disability Forum, Nutmeg House, 60 Gainsford Street, London, SE1 2NY  </a:t>
            </a:r>
          </a:p>
          <a:p>
            <a:endParaRPr lang="en-US" sz="1800" dirty="0"/>
          </a:p>
          <a:p>
            <a:r>
              <a:rPr lang="en-US" sz="1800" dirty="0"/>
              <a:t>Telephone: +44-20-7089-2400</a:t>
            </a:r>
          </a:p>
          <a:p>
            <a:endParaRPr lang="en-US" sz="1800" dirty="0"/>
          </a:p>
          <a:p>
            <a:r>
              <a:rPr lang="en-US" sz="1800" dirty="0"/>
              <a:t>Email: advice@businessdisabilityforum.org.uk  </a:t>
            </a:r>
            <a:endParaRPr lang="en-GB" sz="1800" dirty="0"/>
          </a:p>
        </p:txBody>
      </p:sp>
    </p:spTree>
    <p:extLst>
      <p:ext uri="{BB962C8B-B14F-4D97-AF65-F5344CB8AC3E}">
        <p14:creationId xmlns:p14="http://schemas.microsoft.com/office/powerpoint/2010/main" val="368678121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346E-7B7B-710F-6BD6-A2DEA9122668}"/>
              </a:ext>
            </a:extLst>
          </p:cNvPr>
          <p:cNvSpPr>
            <a:spLocks noGrp="1"/>
          </p:cNvSpPr>
          <p:nvPr>
            <p:ph type="title"/>
          </p:nvPr>
        </p:nvSpPr>
        <p:spPr/>
        <p:txBody>
          <a:bodyPr/>
          <a:lstStyle/>
          <a:p>
            <a:r>
              <a:rPr lang="en-US" dirty="0"/>
              <a:t>Overcoming barriers at recruitment</a:t>
            </a:r>
            <a:endParaRPr lang="en-GB" dirty="0"/>
          </a:p>
        </p:txBody>
      </p:sp>
      <p:sp>
        <p:nvSpPr>
          <p:cNvPr id="3" name="Text Placeholder 2">
            <a:extLst>
              <a:ext uri="{FF2B5EF4-FFF2-40B4-BE49-F238E27FC236}">
                <a16:creationId xmlns:a16="http://schemas.microsoft.com/office/drawing/2014/main" id="{3E8F1BF6-397C-A9A6-9B52-CEFD81E27164}"/>
              </a:ext>
            </a:extLst>
          </p:cNvPr>
          <p:cNvSpPr>
            <a:spLocks noGrp="1"/>
          </p:cNvSpPr>
          <p:nvPr>
            <p:ph type="body" sz="quarter" idx="10"/>
          </p:nvPr>
        </p:nvSpPr>
        <p:spPr>
          <a:xfrm>
            <a:off x="263525" y="1543665"/>
            <a:ext cx="8569325" cy="3110425"/>
          </a:xfrm>
        </p:spPr>
        <p:txBody>
          <a:bodyPr/>
          <a:lstStyle/>
          <a:p>
            <a:r>
              <a:rPr lang="en-US" sz="1800" dirty="0"/>
              <a:t>At BDF we understand that Disabled people face barriers when seeking employment. The recruitment process can create a variety of challenges so despite many people possessing the right skills they are not always being given a fair chance to demonstrate these at interview. The work experience, education history or CVs of disabled people can look different to those of their non-disabled peers even though they have the right skills for a role.</a:t>
            </a:r>
          </a:p>
          <a:p>
            <a:r>
              <a:rPr lang="en-US" sz="1800" dirty="0"/>
              <a:t>This amongst other factors can often place disabled people at a disadvantage right at the very beginning of their recruitment journey. Offering an interview is one way to overcome the inequity they may face and giving disabled people a fair chance to gain employment by removing one of those barriers.</a:t>
            </a:r>
            <a:endParaRPr lang="en-GB" sz="1800" dirty="0"/>
          </a:p>
        </p:txBody>
      </p:sp>
    </p:spTree>
    <p:extLst>
      <p:ext uri="{BB962C8B-B14F-4D97-AF65-F5344CB8AC3E}">
        <p14:creationId xmlns:p14="http://schemas.microsoft.com/office/powerpoint/2010/main" val="205319575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6F0B08-BB80-B748-A2D0-797BAB32C344}"/>
              </a:ext>
            </a:extLst>
          </p:cNvPr>
          <p:cNvSpPr>
            <a:spLocks noGrp="1"/>
          </p:cNvSpPr>
          <p:nvPr>
            <p:ph type="title"/>
          </p:nvPr>
        </p:nvSpPr>
        <p:spPr/>
        <p:txBody>
          <a:bodyPr/>
          <a:lstStyle/>
          <a:p>
            <a:r>
              <a:rPr lang="en-US" dirty="0"/>
              <a:t>What is offer of an interview?</a:t>
            </a:r>
          </a:p>
        </p:txBody>
      </p:sp>
      <p:sp>
        <p:nvSpPr>
          <p:cNvPr id="6" name="Text Placeholder 5">
            <a:extLst>
              <a:ext uri="{FF2B5EF4-FFF2-40B4-BE49-F238E27FC236}">
                <a16:creationId xmlns:a16="http://schemas.microsoft.com/office/drawing/2014/main" id="{BDBF9865-4557-2E43-992E-571AAE5C53C2}"/>
              </a:ext>
            </a:extLst>
          </p:cNvPr>
          <p:cNvSpPr>
            <a:spLocks noGrp="1"/>
          </p:cNvSpPr>
          <p:nvPr>
            <p:ph type="body" sz="quarter" idx="10"/>
          </p:nvPr>
        </p:nvSpPr>
        <p:spPr>
          <a:xfrm>
            <a:off x="263525" y="1551293"/>
            <a:ext cx="8569325" cy="3592207"/>
          </a:xfrm>
        </p:spPr>
        <p:txBody>
          <a:bodyPr/>
          <a:lstStyle/>
          <a:p>
            <a:pPr marL="285750" indent="-285750">
              <a:buFont typeface="Arial" panose="020B0604020202020204" pitchFamily="34" charset="0"/>
              <a:buChar char="•"/>
            </a:pPr>
            <a:r>
              <a:rPr lang="en-GB" sz="1800" dirty="0">
                <a:latin typeface="+mj-lt"/>
                <a:ea typeface="Calibri" panose="020F0502020204030204" pitchFamily="34" charset="0"/>
                <a:cs typeface="Times New Roman" panose="02020603050405020304" pitchFamily="18" charset="0"/>
              </a:rPr>
              <a:t>T</a:t>
            </a:r>
            <a:r>
              <a:rPr lang="en-GB" sz="1800" dirty="0">
                <a:effectLst/>
                <a:latin typeface="+mj-lt"/>
                <a:ea typeface="Calibri" panose="020F0502020204030204" pitchFamily="34" charset="0"/>
                <a:cs typeface="Times New Roman" panose="02020603050405020304" pitchFamily="18" charset="0"/>
              </a:rPr>
              <a:t>he Disability Confident scheme aims to halve the employment gap faced by disabled people by focusing on the role of employers in ensuring they are recruited, retained and developed. Disability Confident is about getting employers to take positive action to improve how they attract, recruit and retain disabled workers.</a:t>
            </a:r>
          </a:p>
          <a:p>
            <a:endParaRPr lang="en-GB" sz="1800" dirty="0">
              <a:latin typeface="+mj-lt"/>
              <a:cs typeface="Times New Roman" panose="02020603050405020304" pitchFamily="18" charset="0"/>
            </a:endParaRPr>
          </a:p>
          <a:p>
            <a:pPr marL="285750" indent="-285750">
              <a:buFont typeface="Arial" panose="020B0604020202020204" pitchFamily="34" charset="0"/>
              <a:buChar char="•"/>
            </a:pPr>
            <a:r>
              <a:rPr lang="en-GB" sz="1800" dirty="0">
                <a:effectLst/>
                <a:latin typeface="+mj-lt"/>
                <a:ea typeface="Calibri" panose="020F0502020204030204" pitchFamily="34" charset="0"/>
                <a:cs typeface="Times New Roman" panose="02020603050405020304" pitchFamily="18" charset="0"/>
              </a:rPr>
              <a:t>Disability Confident includes the offer of an interview to a fair and proportionate number of disabled applicants that meet the minimum criteria for the job.</a:t>
            </a:r>
          </a:p>
          <a:p>
            <a:endParaRPr lang="en-GB" sz="1800" dirty="0">
              <a:effectLst/>
              <a:latin typeface="+mj-l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5034356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93D5-6A0A-6B3F-F17B-A4FC61A1B1B0}"/>
              </a:ext>
            </a:extLst>
          </p:cNvPr>
          <p:cNvSpPr>
            <a:spLocks noGrp="1"/>
          </p:cNvSpPr>
          <p:nvPr>
            <p:ph type="title"/>
          </p:nvPr>
        </p:nvSpPr>
        <p:spPr/>
        <p:txBody>
          <a:bodyPr/>
          <a:lstStyle/>
          <a:p>
            <a:r>
              <a:rPr lang="en-US" dirty="0"/>
              <a:t>What is disability confident</a:t>
            </a:r>
            <a:endParaRPr lang="en-GB" dirty="0"/>
          </a:p>
        </p:txBody>
      </p:sp>
      <p:sp>
        <p:nvSpPr>
          <p:cNvPr id="3" name="Text Placeholder 2">
            <a:extLst>
              <a:ext uri="{FF2B5EF4-FFF2-40B4-BE49-F238E27FC236}">
                <a16:creationId xmlns:a16="http://schemas.microsoft.com/office/drawing/2014/main" id="{CA275621-042A-17E2-7F89-7673109D6EFF}"/>
              </a:ext>
            </a:extLst>
          </p:cNvPr>
          <p:cNvSpPr>
            <a:spLocks noGrp="1"/>
          </p:cNvSpPr>
          <p:nvPr>
            <p:ph type="body" sz="quarter" idx="10"/>
          </p:nvPr>
        </p:nvSpPr>
        <p:spPr/>
        <p:txBody>
          <a:bodyPr/>
          <a:lstStyle/>
          <a:p>
            <a:pPr marL="342900" indent="-342900">
              <a:buFont typeface="Arial" panose="020B0604020202020204" pitchFamily="34" charset="0"/>
              <a:buChar char="•"/>
            </a:pPr>
            <a:r>
              <a:rPr lang="en-GB" sz="1800" dirty="0">
                <a:effectLst/>
                <a:latin typeface="+mj-lt"/>
                <a:ea typeface="Calibri" panose="020F0502020204030204" pitchFamily="34" charset="0"/>
                <a:cs typeface="Times New Roman" panose="02020603050405020304" pitchFamily="18" charset="0"/>
              </a:rPr>
              <a:t>The aim is to encourage positive action, encouraging disabled people to apply for jobs by offering the assurance that, should they meet the essential criteria, they will be given the opportunity to demonstrate their skills, talent and abilities at the interview stage.</a:t>
            </a:r>
          </a:p>
          <a:p>
            <a:pPr marL="342900" indent="-342900">
              <a:buFont typeface="Arial" panose="020B0604020202020204" pitchFamily="34" charset="0"/>
              <a:buChar char="•"/>
            </a:pPr>
            <a:endParaRPr lang="en-GB" sz="1800" dirty="0">
              <a:latin typeface="+mj-lt"/>
              <a:cs typeface="Times New Roman" panose="02020603050405020304" pitchFamily="18" charset="0"/>
            </a:endParaRPr>
          </a:p>
          <a:p>
            <a:pPr marL="342900" indent="-342900">
              <a:buFont typeface="Arial" panose="020B0604020202020204" pitchFamily="34" charset="0"/>
              <a:buChar char="•"/>
            </a:pPr>
            <a:r>
              <a:rPr lang="en-GB" sz="1800" dirty="0">
                <a:ea typeface="Calibri" panose="020F0502020204030204" pitchFamily="34" charset="0"/>
                <a:cs typeface="Times New Roman" panose="02020603050405020304" pitchFamily="18" charset="0"/>
              </a:rPr>
              <a:t>It </a:t>
            </a:r>
            <a:r>
              <a:rPr lang="en-GB" sz="1800" b="1" dirty="0">
                <a:ea typeface="Calibri" panose="020F0502020204030204" pitchFamily="34" charset="0"/>
                <a:cs typeface="Times New Roman" panose="02020603050405020304" pitchFamily="18" charset="0"/>
              </a:rPr>
              <a:t>doesn’t </a:t>
            </a:r>
            <a:r>
              <a:rPr lang="en-GB" sz="1800" b="1" dirty="0">
                <a:effectLst/>
                <a:ea typeface="Calibri" panose="020F0502020204030204" pitchFamily="34" charset="0"/>
                <a:cs typeface="Times New Roman" panose="02020603050405020304" pitchFamily="18" charset="0"/>
              </a:rPr>
              <a:t>mean </a:t>
            </a:r>
            <a:r>
              <a:rPr lang="en-GB" sz="1800" dirty="0">
                <a:effectLst/>
                <a:ea typeface="Calibri" panose="020F0502020204030204" pitchFamily="34" charset="0"/>
                <a:cs typeface="Times New Roman" panose="02020603050405020304" pitchFamily="18" charset="0"/>
              </a:rPr>
              <a:t>that all disabled people are automatically entitled to an interview. The commitment within Disability Confident states: “</a:t>
            </a:r>
            <a:r>
              <a:rPr lang="en-GB" sz="1800" b="1" dirty="0">
                <a:effectLst/>
                <a:ea typeface="Calibri" panose="020F0502020204030204" pitchFamily="34" charset="0"/>
                <a:cs typeface="Times New Roman" panose="02020603050405020304" pitchFamily="18" charset="0"/>
              </a:rPr>
              <a:t>Employers would offer an interview to disabled applicants who meet the minimum criteria for a job vacancy and consider them on their abilities.”</a:t>
            </a:r>
          </a:p>
          <a:p>
            <a:pPr marL="342900" indent="-342900">
              <a:buFont typeface="Arial" panose="020B0604020202020204" pitchFamily="34" charset="0"/>
              <a:buChar char="•"/>
            </a:pPr>
            <a:endParaRPr lang="en-GB" sz="2000" dirty="0">
              <a:latin typeface="+mj-lt"/>
              <a:cs typeface="Times New Roman" panose="02020603050405020304" pitchFamily="18" charset="0"/>
            </a:endParaRPr>
          </a:p>
          <a:p>
            <a:endParaRPr lang="en-GB" sz="2000" dirty="0"/>
          </a:p>
        </p:txBody>
      </p:sp>
    </p:spTree>
    <p:extLst>
      <p:ext uri="{BB962C8B-B14F-4D97-AF65-F5344CB8AC3E}">
        <p14:creationId xmlns:p14="http://schemas.microsoft.com/office/powerpoint/2010/main" val="3772971268"/>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6F0B08-BB80-B748-A2D0-797BAB32C344}"/>
              </a:ext>
            </a:extLst>
          </p:cNvPr>
          <p:cNvSpPr>
            <a:spLocks noGrp="1"/>
          </p:cNvSpPr>
          <p:nvPr>
            <p:ph type="title"/>
          </p:nvPr>
        </p:nvSpPr>
        <p:spPr/>
        <p:txBody>
          <a:bodyPr/>
          <a:lstStyle/>
          <a:p>
            <a:r>
              <a:rPr lang="en-US" sz="3600" dirty="0"/>
              <a:t>What is offer of an interview…</a:t>
            </a:r>
          </a:p>
        </p:txBody>
      </p:sp>
      <p:sp>
        <p:nvSpPr>
          <p:cNvPr id="6" name="Text Placeholder 5">
            <a:extLst>
              <a:ext uri="{FF2B5EF4-FFF2-40B4-BE49-F238E27FC236}">
                <a16:creationId xmlns:a16="http://schemas.microsoft.com/office/drawing/2014/main" id="{BDBF9865-4557-2E43-992E-571AAE5C53C2}"/>
              </a:ext>
            </a:extLst>
          </p:cNvPr>
          <p:cNvSpPr>
            <a:spLocks noGrp="1"/>
          </p:cNvSpPr>
          <p:nvPr>
            <p:ph type="body" sz="quarter" idx="10"/>
          </p:nvPr>
        </p:nvSpPr>
        <p:spPr>
          <a:xfrm>
            <a:off x="263525" y="1202435"/>
            <a:ext cx="8569325" cy="3614070"/>
          </a:xfrm>
        </p:spPr>
        <p:txBody>
          <a:bodyPr/>
          <a:lstStyle/>
          <a:p>
            <a:pPr marL="285750" indent="-285750">
              <a:buFont typeface="Arial" panose="020B0604020202020204" pitchFamily="34" charset="0"/>
              <a:buChar char="•"/>
            </a:pPr>
            <a:endParaRPr lang="en-GB" sz="1800" b="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800" dirty="0">
                <a:cs typeface="Times New Roman" panose="02020603050405020304" pitchFamily="18" charset="0"/>
              </a:rPr>
              <a:t>The minimum or essential criteria for the role are </a:t>
            </a:r>
            <a:r>
              <a:rPr lang="en-US" sz="1800" b="1" dirty="0">
                <a:cs typeface="Times New Roman" panose="02020603050405020304" pitchFamily="18" charset="0"/>
              </a:rPr>
              <a:t>defined by the employer</a:t>
            </a:r>
            <a:r>
              <a:rPr lang="en-US" sz="1800" dirty="0">
                <a:cs typeface="Times New Roman" panose="02020603050405020304" pitchFamily="18" charset="0"/>
              </a:rPr>
              <a:t>. It is often referred to on job descriptions as ‘essential’ or ‘desired’ skills. Therefore, getting these essential criteria right is really important when designing job descriptions to avoid discrimination and breach of the Equality Act 2010. </a:t>
            </a:r>
          </a:p>
          <a:p>
            <a:endParaRPr lang="en-US" sz="1800" dirty="0">
              <a:cs typeface="Times New Roman" panose="02020603050405020304" pitchFamily="18" charset="0"/>
            </a:endParaRPr>
          </a:p>
          <a:p>
            <a:pPr marL="285750" indent="-285750">
              <a:buFont typeface="Arial" panose="020B0604020202020204" pitchFamily="34" charset="0"/>
              <a:buChar char="•"/>
            </a:pPr>
            <a:r>
              <a:rPr lang="en-US" sz="1800" dirty="0">
                <a:cs typeface="Times New Roman" panose="02020603050405020304" pitchFamily="18" charset="0"/>
              </a:rPr>
              <a:t>For example, stating that being able to drive to visit clients is essential may discriminate applicants with sight loss. Without an interview, the applicant cannot show how they can visit clients by means other than driving.</a:t>
            </a:r>
            <a:endParaRPr lang="en-GB" sz="1800" dirty="0">
              <a:cs typeface="Times New Roman" panose="02020603050405020304" pitchFamily="18" charset="0"/>
            </a:endParaRPr>
          </a:p>
          <a:p>
            <a:endParaRPr lang="en-US" dirty="0"/>
          </a:p>
        </p:txBody>
      </p:sp>
    </p:spTree>
    <p:extLst>
      <p:ext uri="{BB962C8B-B14F-4D97-AF65-F5344CB8AC3E}">
        <p14:creationId xmlns:p14="http://schemas.microsoft.com/office/powerpoint/2010/main" val="184365982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6F0B08-BB80-B748-A2D0-797BAB32C344}"/>
              </a:ext>
            </a:extLst>
          </p:cNvPr>
          <p:cNvSpPr>
            <a:spLocks noGrp="1"/>
          </p:cNvSpPr>
          <p:nvPr>
            <p:ph type="title"/>
          </p:nvPr>
        </p:nvSpPr>
        <p:spPr/>
        <p:txBody>
          <a:bodyPr/>
          <a:lstStyle/>
          <a:p>
            <a:r>
              <a:rPr lang="en-US" dirty="0"/>
              <a:t>Minimum or Essential Criteria</a:t>
            </a:r>
          </a:p>
        </p:txBody>
      </p:sp>
      <p:sp>
        <p:nvSpPr>
          <p:cNvPr id="6" name="Text Placeholder 5">
            <a:extLst>
              <a:ext uri="{FF2B5EF4-FFF2-40B4-BE49-F238E27FC236}">
                <a16:creationId xmlns:a16="http://schemas.microsoft.com/office/drawing/2014/main" id="{BDBF9865-4557-2E43-992E-571AAE5C53C2}"/>
              </a:ext>
            </a:extLst>
          </p:cNvPr>
          <p:cNvSpPr>
            <a:spLocks noGrp="1"/>
          </p:cNvSpPr>
          <p:nvPr>
            <p:ph type="body" sz="quarter" idx="10"/>
          </p:nvPr>
        </p:nvSpPr>
        <p:spPr>
          <a:xfrm>
            <a:off x="272263" y="1118937"/>
            <a:ext cx="8569325" cy="3397501"/>
          </a:xfrm>
        </p:spPr>
        <p:txBody>
          <a:bodyPr/>
          <a:lstStyle/>
          <a:p>
            <a:pPr marL="285750" indent="-285750">
              <a:buFont typeface="Arial" panose="020B0604020202020204" pitchFamily="34" charset="0"/>
              <a:buChar char="•"/>
            </a:pPr>
            <a:r>
              <a:rPr lang="en-US" sz="1800" dirty="0"/>
              <a:t>Separating criteria into ‘essential’ and ‘desirable’ is important to let candidates – and yourselves – know what you will need to assess.</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Make sure that any essential criteria are specific and genuinely relate to a core requirement of the role.</a:t>
            </a:r>
          </a:p>
          <a:p>
            <a:pPr marL="285750" indent="-285750">
              <a:buFont typeface="Arial" panose="020B0604020202020204" pitchFamily="34" charset="0"/>
              <a:buChar char="•"/>
            </a:pPr>
            <a:r>
              <a:rPr lang="en-US" sz="1800" dirty="0"/>
              <a:t>If you run an ‘Offer an interview’ programme, make sure that you are actually able to offer an interview to all disabled candidates who meet the essential criteria</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BDF have several great resources in our </a:t>
            </a:r>
            <a:r>
              <a:rPr lang="en-US" sz="1800" dirty="0">
                <a:hlinkClick r:id="rId2"/>
              </a:rPr>
              <a:t>Recruitment toolkit</a:t>
            </a:r>
            <a:r>
              <a:rPr lang="en-US" sz="1800" dirty="0"/>
              <a:t> that outline best practice for writing inclusive job descriptions as well as in depth information about </a:t>
            </a:r>
            <a:r>
              <a:rPr lang="en-US" sz="1800" dirty="0">
                <a:hlinkClick r:id="rId3"/>
              </a:rPr>
              <a:t>essential and desirable criteria</a:t>
            </a:r>
            <a:r>
              <a:rPr lang="en-US" sz="1800" dirty="0"/>
              <a:t>.</a:t>
            </a:r>
          </a:p>
        </p:txBody>
      </p:sp>
    </p:spTree>
    <p:extLst>
      <p:ext uri="{BB962C8B-B14F-4D97-AF65-F5344CB8AC3E}">
        <p14:creationId xmlns:p14="http://schemas.microsoft.com/office/powerpoint/2010/main" val="3450476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6F0B08-BB80-B748-A2D0-797BAB32C344}"/>
              </a:ext>
            </a:extLst>
          </p:cNvPr>
          <p:cNvSpPr>
            <a:spLocks noGrp="1"/>
          </p:cNvSpPr>
          <p:nvPr>
            <p:ph type="title"/>
          </p:nvPr>
        </p:nvSpPr>
        <p:spPr/>
        <p:txBody>
          <a:bodyPr/>
          <a:lstStyle/>
          <a:p>
            <a:r>
              <a:rPr lang="en-US" dirty="0"/>
              <a:t>Operating the scheme</a:t>
            </a:r>
          </a:p>
        </p:txBody>
      </p:sp>
      <p:sp>
        <p:nvSpPr>
          <p:cNvPr id="6" name="Text Placeholder 5">
            <a:extLst>
              <a:ext uri="{FF2B5EF4-FFF2-40B4-BE49-F238E27FC236}">
                <a16:creationId xmlns:a16="http://schemas.microsoft.com/office/drawing/2014/main" id="{BDBF9865-4557-2E43-992E-571AAE5C53C2}"/>
              </a:ext>
            </a:extLst>
          </p:cNvPr>
          <p:cNvSpPr>
            <a:spLocks noGrp="1"/>
          </p:cNvSpPr>
          <p:nvPr>
            <p:ph type="body" sz="quarter" idx="10"/>
          </p:nvPr>
        </p:nvSpPr>
        <p:spPr>
          <a:xfrm>
            <a:off x="272263" y="1215189"/>
            <a:ext cx="8569325" cy="3301249"/>
          </a:xfrm>
        </p:spPr>
        <p:txBody>
          <a:bodyPr/>
          <a:lstStyle/>
          <a:p>
            <a:pPr marL="285750" indent="-285750">
              <a:buFont typeface="Arial" panose="020B0604020202020204" pitchFamily="34" charset="0"/>
              <a:buChar char="•"/>
            </a:pPr>
            <a:r>
              <a:rPr lang="en-GB" sz="1800" dirty="0">
                <a:effectLst/>
                <a:latin typeface="Arial" panose="020B0604020202020204" pitchFamily="34" charset="0"/>
                <a:ea typeface="Calibri" panose="020F0502020204030204" pitchFamily="34" charset="0"/>
              </a:rPr>
              <a:t>The Offer of an Interview is the most common area where we, as validators tend to see organisations failing to demonstrate evidence against one of the Disability Confident criteria. But don’t worry, we are here to help!</a:t>
            </a:r>
          </a:p>
          <a:p>
            <a:pPr marL="285750" indent="-285750">
              <a:buFont typeface="Arial" panose="020B0604020202020204" pitchFamily="34" charset="0"/>
              <a:buChar char="•"/>
            </a:pPr>
            <a:endParaRPr lang="en-GB" sz="1800" dirty="0">
              <a:effectLst/>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r>
              <a:rPr lang="en-US" sz="1800" dirty="0">
                <a:latin typeface="Arial" panose="020B0604020202020204" pitchFamily="34" charset="0"/>
              </a:rPr>
              <a:t>Reasons for not meeting the criteria can be simple for example: not providing good evidence, potentially not operating the programme as intended or choosing not to operate it at all.</a:t>
            </a:r>
          </a:p>
          <a:p>
            <a:pPr marL="285750" indent="-285750">
              <a:buFont typeface="Arial" panose="020B0604020202020204" pitchFamily="34" charset="0"/>
              <a:buChar char="•"/>
            </a:pPr>
            <a:endParaRPr lang="en-GB" sz="1800" dirty="0">
              <a:latin typeface="Arial" panose="020B0604020202020204" pitchFamily="34" charset="0"/>
            </a:endParaRPr>
          </a:p>
          <a:p>
            <a:pPr marL="285750" indent="-285750">
              <a:buFont typeface="Arial" panose="020B0604020202020204" pitchFamily="34" charset="0"/>
              <a:buChar char="•"/>
            </a:pPr>
            <a:r>
              <a:rPr lang="en-GB" sz="1800" dirty="0">
                <a:latin typeface="Arial" panose="020B0604020202020204" pitchFamily="34" charset="0"/>
              </a:rPr>
              <a:t>Offer of an interview is one of the core tenets of the DC scheme so delivering this commitment is key, however </a:t>
            </a:r>
            <a:r>
              <a:rPr lang="en-US" sz="1800" dirty="0">
                <a:latin typeface="Arial" panose="020B0604020202020204" pitchFamily="34" charset="0"/>
              </a:rPr>
              <a:t>It has always been the case that in some circumstances we are able to validate </a:t>
            </a:r>
            <a:r>
              <a:rPr lang="en-GB" sz="1800" dirty="0">
                <a:latin typeface="Arial" panose="020B0604020202020204" pitchFamily="34" charset="0"/>
              </a:rPr>
              <a:t> </a:t>
            </a:r>
          </a:p>
        </p:txBody>
      </p:sp>
    </p:spTree>
    <p:extLst>
      <p:ext uri="{BB962C8B-B14F-4D97-AF65-F5344CB8AC3E}">
        <p14:creationId xmlns:p14="http://schemas.microsoft.com/office/powerpoint/2010/main" val="365308927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2C98B-B5C9-E4C8-DC26-19AADB2C8D5B}"/>
              </a:ext>
            </a:extLst>
          </p:cNvPr>
          <p:cNvSpPr>
            <a:spLocks noGrp="1"/>
          </p:cNvSpPr>
          <p:nvPr>
            <p:ph type="title"/>
          </p:nvPr>
        </p:nvSpPr>
        <p:spPr/>
        <p:txBody>
          <a:bodyPr/>
          <a:lstStyle/>
          <a:p>
            <a:r>
              <a:rPr lang="en-US" sz="3600" dirty="0"/>
              <a:t>Communication</a:t>
            </a:r>
            <a:endParaRPr lang="en-GB" sz="3600" dirty="0"/>
          </a:p>
        </p:txBody>
      </p:sp>
      <p:sp>
        <p:nvSpPr>
          <p:cNvPr id="3" name="Text Placeholder 2">
            <a:extLst>
              <a:ext uri="{FF2B5EF4-FFF2-40B4-BE49-F238E27FC236}">
                <a16:creationId xmlns:a16="http://schemas.microsoft.com/office/drawing/2014/main" id="{05E98250-A74A-F812-9D93-4F1909E37B4C}"/>
              </a:ext>
            </a:extLst>
          </p:cNvPr>
          <p:cNvSpPr>
            <a:spLocks noGrp="1"/>
          </p:cNvSpPr>
          <p:nvPr>
            <p:ph type="body" sz="quarter" idx="10"/>
          </p:nvPr>
        </p:nvSpPr>
        <p:spPr>
          <a:xfrm>
            <a:off x="272263" y="1022350"/>
            <a:ext cx="8569325" cy="3494088"/>
          </a:xfrm>
        </p:spPr>
        <p:txBody>
          <a:bodyPr/>
          <a:lstStyle/>
          <a:p>
            <a:pPr marL="285750" indent="-285750">
              <a:buFont typeface="Arial" panose="020B0604020202020204" pitchFamily="34" charset="0"/>
              <a:buChar char="•"/>
            </a:pPr>
            <a:r>
              <a:rPr lang="en-US" sz="1800" dirty="0"/>
              <a:t>How are you advertising that you are operating the scheme? Think about the wording and where the option to opt in is visible.</a:t>
            </a:r>
          </a:p>
          <a:p>
            <a:endParaRPr lang="en-US" sz="1800" dirty="0"/>
          </a:p>
          <a:p>
            <a:pPr marL="285750" indent="-285750">
              <a:buFont typeface="Arial" panose="020B0604020202020204" pitchFamily="34" charset="0"/>
              <a:buChar char="•"/>
            </a:pPr>
            <a:r>
              <a:rPr lang="en-US" sz="1800" dirty="0"/>
              <a:t>Make it clear how applicants can apply under the ‘Offer An Interview’ programme. For example, this may be a form, a tick box on application form, or applicants may need to state it in their covering letter. You should indicate how applicants who may need to apply by other formats can confirm that they wish to be included in the ‘Offer an interview’ programme.</a:t>
            </a:r>
          </a:p>
          <a:p>
            <a:endParaRPr lang="en-US" sz="1800" dirty="0"/>
          </a:p>
          <a:p>
            <a:pPr marL="285750" indent="-285750">
              <a:buFont typeface="Arial" panose="020B0604020202020204" pitchFamily="34" charset="0"/>
              <a:buChar char="•"/>
            </a:pPr>
            <a:r>
              <a:rPr lang="en-US" sz="1800" dirty="0"/>
              <a:t>Make it clear on job adverts, literature, social media, and websites that you welcome disabled applicants. This should be clear to both internal and external applicants.</a:t>
            </a:r>
          </a:p>
        </p:txBody>
      </p:sp>
    </p:spTree>
    <p:extLst>
      <p:ext uri="{BB962C8B-B14F-4D97-AF65-F5344CB8AC3E}">
        <p14:creationId xmlns:p14="http://schemas.microsoft.com/office/powerpoint/2010/main" val="174521187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2CC0A-4F49-0FF6-5932-CF5A528FDF9B}"/>
              </a:ext>
            </a:extLst>
          </p:cNvPr>
          <p:cNvSpPr>
            <a:spLocks noGrp="1"/>
          </p:cNvSpPr>
          <p:nvPr>
            <p:ph type="title"/>
          </p:nvPr>
        </p:nvSpPr>
        <p:spPr/>
        <p:txBody>
          <a:bodyPr/>
          <a:lstStyle/>
          <a:p>
            <a:r>
              <a:rPr lang="en-US" dirty="0"/>
              <a:t>Important things to remember</a:t>
            </a:r>
            <a:endParaRPr lang="en-GB" dirty="0"/>
          </a:p>
        </p:txBody>
      </p:sp>
      <p:sp>
        <p:nvSpPr>
          <p:cNvPr id="3" name="Text Placeholder 2">
            <a:extLst>
              <a:ext uri="{FF2B5EF4-FFF2-40B4-BE49-F238E27FC236}">
                <a16:creationId xmlns:a16="http://schemas.microsoft.com/office/drawing/2014/main" id="{1F7EC51D-2069-326F-FB80-51F8B6F0288B}"/>
              </a:ext>
            </a:extLst>
          </p:cNvPr>
          <p:cNvSpPr>
            <a:spLocks noGrp="1"/>
          </p:cNvSpPr>
          <p:nvPr>
            <p:ph type="body" sz="quarter" idx="10"/>
          </p:nvPr>
        </p:nvSpPr>
        <p:spPr>
          <a:xfrm>
            <a:off x="272263" y="1239253"/>
            <a:ext cx="8569325" cy="3277185"/>
          </a:xfrm>
        </p:spPr>
        <p:txBody>
          <a:bodyPr/>
          <a:lstStyle/>
          <a:p>
            <a:pPr marL="285750" indent="-285750">
              <a:buFont typeface="Arial" panose="020B0604020202020204" pitchFamily="34" charset="0"/>
              <a:buChar char="•"/>
            </a:pPr>
            <a:r>
              <a:rPr lang="en-US" sz="1800" dirty="0"/>
              <a:t>You should not auto-</a:t>
            </a:r>
            <a:r>
              <a:rPr lang="en-US" sz="1800" dirty="0" err="1"/>
              <a:t>enrol</a:t>
            </a:r>
            <a:r>
              <a:rPr lang="en-US" sz="1800" dirty="0"/>
              <a:t> someone in the ‘Offer an interview’ programme. There are many reasons that they may not want to be included, such as not considering themselves to be disabled.</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Continue to ask all applicants for the role if they need adjustments for any part of the application process. Some people will require adjustments but will not want to be included in the ‘Offer An Interview’ programme, and vice versa.</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We sometimes see organisations having the opt in for ‘Offer an interview’ included in data monitoring forms – these should be kept as separate processes.</a:t>
            </a:r>
            <a:endParaRPr lang="en-GB" sz="2000" dirty="0"/>
          </a:p>
        </p:txBody>
      </p:sp>
    </p:spTree>
    <p:extLst>
      <p:ext uri="{BB962C8B-B14F-4D97-AF65-F5344CB8AC3E}">
        <p14:creationId xmlns:p14="http://schemas.microsoft.com/office/powerpoint/2010/main" val="2831135371"/>
      </p:ext>
    </p:extLst>
  </p:cSld>
  <p:clrMapOvr>
    <a:masterClrMapping/>
  </p:clrMapOvr>
  <p:transition>
    <p:fade/>
  </p:transition>
</p:sld>
</file>

<file path=ppt/theme/theme1.xml><?xml version="1.0" encoding="utf-8"?>
<a:theme xmlns:a="http://schemas.openxmlformats.org/drawingml/2006/main" name="BDF Corporate slide deck">
  <a:themeElements>
    <a:clrScheme name="BDF colour theme">
      <a:dk1>
        <a:srgbClr val="4D4F53"/>
      </a:dk1>
      <a:lt1>
        <a:srgbClr val="B2B4B3"/>
      </a:lt1>
      <a:dk2>
        <a:srgbClr val="007AC9"/>
      </a:dk2>
      <a:lt2>
        <a:srgbClr val="FFFFFF"/>
      </a:lt2>
      <a:accent1>
        <a:srgbClr val="4D4F53"/>
      </a:accent1>
      <a:accent2>
        <a:srgbClr val="007AC9"/>
      </a:accent2>
      <a:accent3>
        <a:srgbClr val="B2B4B3"/>
      </a:accent3>
      <a:accent4>
        <a:srgbClr val="808080"/>
      </a:accent4>
      <a:accent5>
        <a:srgbClr val="000000"/>
      </a:accent5>
      <a:accent6>
        <a:srgbClr val="DADADA"/>
      </a:accent6>
      <a:hlink>
        <a:srgbClr val="6639B7"/>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12908DBC-25BC-E145-A815-2F33B87511AF}" vid="{C2AEC189-073E-4C44-A590-A4533C61055A}"/>
    </a:ext>
  </a:extLst>
</a:theme>
</file>

<file path=ppt/theme/theme2.xml><?xml version="1.0" encoding="utf-8"?>
<a:theme xmlns:a="http://schemas.openxmlformats.org/drawingml/2006/main" name="1_Speech-to-text template">
  <a:themeElements>
    <a:clrScheme name="BDF colour theme">
      <a:dk1>
        <a:srgbClr val="4D4F53"/>
      </a:dk1>
      <a:lt1>
        <a:srgbClr val="B2B4B3"/>
      </a:lt1>
      <a:dk2>
        <a:srgbClr val="007AC9"/>
      </a:dk2>
      <a:lt2>
        <a:srgbClr val="FFFFFF"/>
      </a:lt2>
      <a:accent1>
        <a:srgbClr val="4D4F53"/>
      </a:accent1>
      <a:accent2>
        <a:srgbClr val="007AC9"/>
      </a:accent2>
      <a:accent3>
        <a:srgbClr val="B2B4B3"/>
      </a:accent3>
      <a:accent4>
        <a:srgbClr val="808080"/>
      </a:accent4>
      <a:accent5>
        <a:srgbClr val="000000"/>
      </a:accent5>
      <a:accent6>
        <a:srgbClr val="DADADA"/>
      </a:accent6>
      <a:hlink>
        <a:srgbClr val="6639B7"/>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12908DBC-25BC-E145-A815-2F33B87511AF}" vid="{C090A296-A371-A14B-8A68-AA19897DBB4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9f900bf-3690-4cf7-88cb-89763d3358eb" xsi:nil="true"/>
    <lcf76f155ced4ddcb4097134ff3c332f xmlns="55aeba8e-d43e-4ba5-af4a-ad85d2d7f5c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5512D692152364493CD0CC1C574F1A7" ma:contentTypeVersion="14" ma:contentTypeDescription="Create a new document." ma:contentTypeScope="" ma:versionID="fbbee860dc740cbb8d8fb3454a8609ce">
  <xsd:schema xmlns:xsd="http://www.w3.org/2001/XMLSchema" xmlns:xs="http://www.w3.org/2001/XMLSchema" xmlns:p="http://schemas.microsoft.com/office/2006/metadata/properties" xmlns:ns2="55aeba8e-d43e-4ba5-af4a-ad85d2d7f5c9" xmlns:ns3="19f900bf-3690-4cf7-88cb-89763d3358eb" targetNamespace="http://schemas.microsoft.com/office/2006/metadata/properties" ma:root="true" ma:fieldsID="0efedffd7b9cb24d5822fae3631deb9e" ns2:_="" ns3:_="">
    <xsd:import namespace="55aeba8e-d43e-4ba5-af4a-ad85d2d7f5c9"/>
    <xsd:import namespace="19f900bf-3690-4cf7-88cb-89763d3358e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aeba8e-d43e-4ba5-af4a-ad85d2d7f5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e83780a-7b56-4c29-9efc-efc2c027227a"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9f900bf-3690-4cf7-88cb-89763d3358e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93029a0-58d8-4798-871f-09a2d0fe6e88}" ma:internalName="TaxCatchAll" ma:showField="CatchAllData" ma:web="19f900bf-3690-4cf7-88cb-89763d3358e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73AF8E-6A0C-4339-A8A3-E089ABC4060F}">
  <ds:schemaRef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http://purl.org/dc/terms/"/>
    <ds:schemaRef ds:uri="http://schemas.microsoft.com/office/2006/metadata/properties"/>
    <ds:schemaRef ds:uri="http://www.w3.org/XML/1998/namespace"/>
    <ds:schemaRef ds:uri="http://purl.org/dc/dcmitype/"/>
    <ds:schemaRef ds:uri="19f900bf-3690-4cf7-88cb-89763d3358eb"/>
    <ds:schemaRef ds:uri="55aeba8e-d43e-4ba5-af4a-ad85d2d7f5c9"/>
  </ds:schemaRefs>
</ds:datastoreItem>
</file>

<file path=customXml/itemProps2.xml><?xml version="1.0" encoding="utf-8"?>
<ds:datastoreItem xmlns:ds="http://schemas.openxmlformats.org/officeDocument/2006/customXml" ds:itemID="{D4CB1C5B-6DB2-44A9-8BAC-DC78B3A7E9F3}">
  <ds:schemaRefs>
    <ds:schemaRef ds:uri="http://schemas.microsoft.com/sharepoint/v3/contenttype/forms"/>
  </ds:schemaRefs>
</ds:datastoreItem>
</file>

<file path=customXml/itemProps3.xml><?xml version="1.0" encoding="utf-8"?>
<ds:datastoreItem xmlns:ds="http://schemas.openxmlformats.org/officeDocument/2006/customXml" ds:itemID="{18C3F571-5BC4-436B-A393-05E16B9335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aeba8e-d43e-4ba5-af4a-ad85d2d7f5c9"/>
    <ds:schemaRef ds:uri="19f900bf-3690-4cf7-88cb-89763d3358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BDF Presentation</Template>
  <TotalTime>7364</TotalTime>
  <Words>1821</Words>
  <Application>Microsoft Office PowerPoint</Application>
  <PresentationFormat>On-screen Show (16:9)</PresentationFormat>
  <Paragraphs>99</Paragraphs>
  <Slides>17</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Arial</vt:lpstr>
      <vt:lpstr>Calibri</vt:lpstr>
      <vt:lpstr>Century Gothic</vt:lpstr>
      <vt:lpstr>Helvetica</vt:lpstr>
      <vt:lpstr>Symbol</vt:lpstr>
      <vt:lpstr>Times New Roman</vt:lpstr>
      <vt:lpstr>BDF Corporate slide deck</vt:lpstr>
      <vt:lpstr>1_Speech-to-text template</vt:lpstr>
      <vt:lpstr>Navigating the Disability Confident Journey –  Offer of an interview</vt:lpstr>
      <vt:lpstr>Overcoming barriers at recruitment</vt:lpstr>
      <vt:lpstr>What is offer of an interview?</vt:lpstr>
      <vt:lpstr>What is disability confident</vt:lpstr>
      <vt:lpstr>What is offer of an interview…</vt:lpstr>
      <vt:lpstr>Minimum or Essential Criteria</vt:lpstr>
      <vt:lpstr>Operating the scheme</vt:lpstr>
      <vt:lpstr>Communication</vt:lpstr>
      <vt:lpstr>Important things to remember</vt:lpstr>
      <vt:lpstr>Can I choose not to operate the scheme and still be validated?</vt:lpstr>
      <vt:lpstr>What happens if I have more applicants than I can reasonably interview?</vt:lpstr>
      <vt:lpstr>Continued…</vt:lpstr>
      <vt:lpstr>If you don’t offer an interview, we need to know:</vt:lpstr>
      <vt:lpstr>What alternatives might we consider?</vt:lpstr>
      <vt:lpstr>Additionally we might look at</vt:lpstr>
      <vt:lpstr>All resources can be accessed via our Knowledge Hub.  If you are BDF member or partner, then anyone in your organization can sign up with their work email and register for an account.</vt:lpstr>
      <vt:lpstr>Get in touch with the Advice Service</vt:lpstr>
    </vt:vector>
  </TitlesOfParts>
  <Company>Business Disability Forum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the Disability Confident Journey –Offer of an interview</dc:title>
  <dc:creator>Jem Freeman</dc:creator>
  <cp:lastModifiedBy>Jacob Spargo-Mabbs</cp:lastModifiedBy>
  <cp:revision>3</cp:revision>
  <dcterms:created xsi:type="dcterms:W3CDTF">2024-04-18T10:08:53Z</dcterms:created>
  <dcterms:modified xsi:type="dcterms:W3CDTF">2025-07-01T08:49:09Z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0x01010035512D692152364493CD0CC1C574F1A7</vt:lpwstr>
  </property>
  <property fmtid="{D5CDD505-2E9C-101B-9397-08002B2CF9AE}" pid="3" name="Order">
    <vt:r8>1200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ComplianceAssetId">
    <vt:lpwstr/>
  </property>
  <property fmtid="{D5CDD505-2E9C-101B-9397-08002B2CF9AE}" pid="8" name="MediaServiceImageTags">
    <vt:lpwstr/>
  </property>
</Properties>
</file>