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  <p:sldMasterId id="2147483675" r:id="rId4"/>
  </p:sldMasterIdLst>
  <p:notesMasterIdLst>
    <p:notesMasterId r:id="rId24"/>
  </p:notesMasterIdLst>
  <p:handoutMasterIdLst>
    <p:handoutMasterId r:id="rId25"/>
  </p:handoutMasterIdLst>
  <p:sldIdLst>
    <p:sldId id="257" r:id="rId5"/>
    <p:sldId id="283" r:id="rId6"/>
    <p:sldId id="259" r:id="rId7"/>
    <p:sldId id="260" r:id="rId8"/>
    <p:sldId id="278" r:id="rId9"/>
    <p:sldId id="262" r:id="rId10"/>
    <p:sldId id="263" r:id="rId11"/>
    <p:sldId id="264" r:id="rId12"/>
    <p:sldId id="265" r:id="rId13"/>
    <p:sldId id="266" r:id="rId14"/>
    <p:sldId id="267" r:id="rId15"/>
    <p:sldId id="276" r:id="rId16"/>
    <p:sldId id="279" r:id="rId17"/>
    <p:sldId id="280" r:id="rId18"/>
    <p:sldId id="277" r:id="rId19"/>
    <p:sldId id="271" r:id="rId20"/>
    <p:sldId id="272" r:id="rId21"/>
    <p:sldId id="273" r:id="rId22"/>
    <p:sldId id="282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4D4F53"/>
    <a:srgbClr val="007AC9"/>
    <a:srgbClr val="B2B4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5" autoAdjust="0"/>
    <p:restoredTop sz="77102" autoAdjust="0"/>
  </p:normalViewPr>
  <p:slideViewPr>
    <p:cSldViewPr>
      <p:cViewPr>
        <p:scale>
          <a:sx n="140" d="100"/>
          <a:sy n="140" d="100"/>
        </p:scale>
        <p:origin x="-936" y="7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-270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34"/>
  <c:chart>
    <c:title>
      <c:tx>
        <c:rich>
          <a:bodyPr/>
          <a:lstStyle/>
          <a:p>
            <a:pPr>
              <a:defRPr/>
            </a:pPr>
            <a:r>
              <a:rPr lang="en-GB"/>
              <a:t>Impact to the business</a:t>
            </a:r>
          </a:p>
        </c:rich>
      </c:tx>
      <c:layout>
        <c:manualLayout>
          <c:xMode val="edge"/>
          <c:yMode val="edge"/>
          <c:x val="0.1519911087320262"/>
          <c:y val="3.2336916268562735E-2"/>
        </c:manualLayout>
      </c:layout>
    </c:title>
    <c:plotArea>
      <c:layout>
        <c:manualLayout>
          <c:layoutTarget val="inner"/>
          <c:xMode val="edge"/>
          <c:yMode val="edge"/>
          <c:x val="0.16206981491394301"/>
          <c:y val="0.12980756767766494"/>
          <c:w val="0.50267801332960749"/>
          <c:h val="0.78890609376735865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Customer satisfaction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</c:spPr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50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65</c:v>
                </c:pt>
                <c:pt idx="2">
                  <c:v>90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Difficulty of delivery</c:v>
                </c:pt>
              </c:strCache>
            </c:strRef>
          </c:tx>
          <c:spPr>
            <a:ln>
              <a:noFill/>
            </a:ln>
          </c:spPr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</c:v>
                </c:pt>
                <c:pt idx="1">
                  <c:v>55</c:v>
                </c:pt>
                <c:pt idx="2">
                  <c:v>90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Time to deliver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</c:v>
                </c:pt>
                <c:pt idx="1">
                  <c:v>50</c:v>
                </c:pt>
                <c:pt idx="2">
                  <c:v>90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Maintenance costs</c:v>
                </c:pt>
              </c:strCache>
            </c:strRef>
          </c:tx>
          <c:spPr>
            <a:solidFill>
              <a:srgbClr val="4D4F53"/>
            </a:solidFill>
            <a:ln>
              <a:noFill/>
            </a:ln>
          </c:spPr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20</c:v>
                </c:pt>
                <c:pt idx="1">
                  <c:v>60</c:v>
                </c:pt>
                <c:pt idx="2">
                  <c:v>90</c:v>
                </c:pt>
              </c:numCache>
            </c:numRef>
          </c:val>
        </c:ser>
        <c:dLbls/>
        <c:axId val="148378368"/>
        <c:axId val="148379904"/>
      </c:barChart>
      <c:catAx>
        <c:axId val="14837836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 algn="l">
              <a:defRPr/>
            </a:pPr>
            <a:endParaRPr lang="en-US"/>
          </a:p>
        </c:txPr>
        <c:crossAx val="148379904"/>
        <c:crosses val="autoZero"/>
        <c:auto val="1"/>
        <c:lblAlgn val="ctr"/>
        <c:lblOffset val="100"/>
      </c:catAx>
      <c:valAx>
        <c:axId val="148379904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8378368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8683053173665298"/>
          <c:y val="0.15265711217272213"/>
          <c:w val="0.26466380543633777"/>
          <c:h val="0.4316770186335400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00" kern="1200">
          <a:solidFill>
            <a:srgbClr val="4D4F53"/>
          </a:solidFill>
          <a:latin typeface="Futura Maxi CG Demi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719151-67AF-4C17-951D-206AD3965299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C42A816-AEAB-46A2-B523-8320358F6A3C}">
      <dgm:prSet phldrT="[Text]" custT="1"/>
      <dgm:spPr>
        <a:ln w="28575" cmpd="sng">
          <a:solidFill>
            <a:schemeClr val="bg1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en-GB" sz="1000" dirty="0" smtClean="0">
              <a:latin typeface="Futura Maxi CG Demi"/>
              <a:cs typeface="Futura Maxi CG Demi"/>
            </a:rPr>
            <a:t>Megatrends are too big </a:t>
          </a:r>
          <a:br>
            <a:rPr lang="en-GB" sz="1000" dirty="0" smtClean="0">
              <a:latin typeface="Futura Maxi CG Demi"/>
              <a:cs typeface="Futura Maxi CG Demi"/>
            </a:rPr>
          </a:br>
          <a:r>
            <a:rPr lang="en-GB" sz="1000" dirty="0" smtClean="0">
              <a:latin typeface="Futura Maxi CG Demi"/>
              <a:cs typeface="Futura Maxi CG Demi"/>
            </a:rPr>
            <a:t>to ignore</a:t>
          </a:r>
          <a:endParaRPr lang="en-GB" sz="1000" dirty="0">
            <a:latin typeface="Futura Maxi CG Demi"/>
            <a:cs typeface="Futura Maxi CG Demi"/>
          </a:endParaRPr>
        </a:p>
      </dgm:t>
    </dgm:pt>
    <dgm:pt modelId="{0BF10635-988A-45FE-99F7-91B3DB0B3632}" type="parTrans" cxnId="{253D283F-DBEC-498B-AA38-254DDFCDA385}">
      <dgm:prSet/>
      <dgm:spPr/>
      <dgm:t>
        <a:bodyPr/>
        <a:lstStyle/>
        <a:p>
          <a:endParaRPr lang="en-GB"/>
        </a:p>
      </dgm:t>
    </dgm:pt>
    <dgm:pt modelId="{99654AA5-84DA-4433-9093-7AA1290AF6B9}" type="sibTrans" cxnId="{253D283F-DBEC-498B-AA38-254DDFCDA385}">
      <dgm:prSet/>
      <dgm:spPr/>
      <dgm:t>
        <a:bodyPr/>
        <a:lstStyle/>
        <a:p>
          <a:endParaRPr lang="en-GB"/>
        </a:p>
      </dgm:t>
    </dgm:pt>
    <dgm:pt modelId="{6CACAD8C-00FA-4615-80DB-0EA6FB6E169A}">
      <dgm:prSet phldrT="[Text]" custT="1"/>
      <dgm:spPr>
        <a:ln w="28575" cmpd="sng">
          <a:solidFill>
            <a:schemeClr val="bg1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en-GB" sz="1000" dirty="0" smtClean="0">
              <a:latin typeface="Futura Maxi CG Demi"/>
              <a:cs typeface="Futura Maxi CG Demi"/>
            </a:rPr>
            <a:t>Migration</a:t>
          </a:r>
          <a:endParaRPr lang="en-GB" sz="1000" dirty="0">
            <a:latin typeface="Futura Maxi CG Demi"/>
            <a:cs typeface="Futura Maxi CG Demi"/>
          </a:endParaRPr>
        </a:p>
      </dgm:t>
    </dgm:pt>
    <dgm:pt modelId="{1503CC49-93F3-4805-8F52-685C223BC897}" type="parTrans" cxnId="{1F9F4223-9ED6-4671-93D5-5D6D8FE10C88}">
      <dgm:prSet/>
      <dgm:spPr/>
      <dgm:t>
        <a:bodyPr/>
        <a:lstStyle/>
        <a:p>
          <a:endParaRPr lang="en-GB"/>
        </a:p>
      </dgm:t>
    </dgm:pt>
    <dgm:pt modelId="{34A4C624-814C-4244-B8F0-EB78EB91AF92}" type="sibTrans" cxnId="{1F9F4223-9ED6-4671-93D5-5D6D8FE10C88}">
      <dgm:prSet/>
      <dgm:spPr/>
      <dgm:t>
        <a:bodyPr/>
        <a:lstStyle/>
        <a:p>
          <a:endParaRPr lang="en-GB"/>
        </a:p>
      </dgm:t>
    </dgm:pt>
    <dgm:pt modelId="{C91F77E4-8D7E-4782-8476-DFF8DD8039F2}">
      <dgm:prSet phldrT="[Text]" custT="1"/>
      <dgm:spPr>
        <a:ln w="28575" cmpd="sng">
          <a:solidFill>
            <a:schemeClr val="bg1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en-GB" sz="1000" dirty="0" smtClean="0">
              <a:latin typeface="Futura Maxi CG Demi"/>
              <a:cs typeface="Futura Maxi CG Demi"/>
            </a:rPr>
            <a:t>Disability</a:t>
          </a:r>
          <a:endParaRPr lang="en-GB" sz="1000" dirty="0">
            <a:latin typeface="Futura Maxi CG Demi"/>
            <a:cs typeface="Futura Maxi CG Demi"/>
          </a:endParaRPr>
        </a:p>
      </dgm:t>
    </dgm:pt>
    <dgm:pt modelId="{150DB0F1-6965-41CF-817A-087772F1EAA1}" type="parTrans" cxnId="{71EB83E0-6ED4-40D5-A70B-D6A66612F55C}">
      <dgm:prSet/>
      <dgm:spPr/>
      <dgm:t>
        <a:bodyPr/>
        <a:lstStyle/>
        <a:p>
          <a:endParaRPr lang="en-GB"/>
        </a:p>
      </dgm:t>
    </dgm:pt>
    <dgm:pt modelId="{A1912B0C-0D53-4DAF-8EB4-7B127478BF33}" type="sibTrans" cxnId="{71EB83E0-6ED4-40D5-A70B-D6A66612F55C}">
      <dgm:prSet/>
      <dgm:spPr/>
      <dgm:t>
        <a:bodyPr/>
        <a:lstStyle/>
        <a:p>
          <a:endParaRPr lang="en-GB"/>
        </a:p>
      </dgm:t>
    </dgm:pt>
    <dgm:pt modelId="{2FFEAC1D-0BDC-4BB4-BCF3-1CBE705D2FFE}">
      <dgm:prSet phldrT="[Text]" custT="1"/>
      <dgm:spPr>
        <a:ln w="28575" cmpd="sng">
          <a:solidFill>
            <a:schemeClr val="bg1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en-GB" sz="1000" dirty="0" smtClean="0">
              <a:latin typeface="Futura Maxi CG Demi"/>
              <a:cs typeface="Futura Maxi CG Demi"/>
            </a:rPr>
            <a:t>Mobile and virtual computing</a:t>
          </a:r>
          <a:endParaRPr lang="en-GB" sz="1000" dirty="0">
            <a:latin typeface="Futura Maxi CG Demi"/>
            <a:cs typeface="Futura Maxi CG Demi"/>
          </a:endParaRPr>
        </a:p>
      </dgm:t>
    </dgm:pt>
    <dgm:pt modelId="{21AEB2BD-5C0E-4A58-B16A-3F159A5FF4F9}" type="parTrans" cxnId="{E6554472-C948-4084-97CB-24699480C4CE}">
      <dgm:prSet/>
      <dgm:spPr/>
      <dgm:t>
        <a:bodyPr/>
        <a:lstStyle/>
        <a:p>
          <a:endParaRPr lang="en-GB"/>
        </a:p>
      </dgm:t>
    </dgm:pt>
    <dgm:pt modelId="{36113F89-F930-414A-AC04-E28A65A13B3F}" type="sibTrans" cxnId="{E6554472-C948-4084-97CB-24699480C4CE}">
      <dgm:prSet/>
      <dgm:spPr/>
      <dgm:t>
        <a:bodyPr/>
        <a:lstStyle/>
        <a:p>
          <a:endParaRPr lang="en-GB"/>
        </a:p>
      </dgm:t>
    </dgm:pt>
    <dgm:pt modelId="{2185B0B1-5A21-4FF1-AADA-6AA3955AC031}">
      <dgm:prSet phldrT="[Text]" custT="1"/>
      <dgm:spPr>
        <a:ln w="28575" cmpd="sng">
          <a:solidFill>
            <a:schemeClr val="bg1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en-GB" sz="1000" dirty="0" smtClean="0">
              <a:latin typeface="Futura Maxi CG Demi"/>
              <a:cs typeface="Futura Maxi CG Demi"/>
            </a:rPr>
            <a:t>Literacy and education</a:t>
          </a:r>
          <a:endParaRPr lang="en-GB" sz="1000" dirty="0">
            <a:latin typeface="Futura Maxi CG Demi"/>
            <a:cs typeface="Futura Maxi CG Demi"/>
          </a:endParaRPr>
        </a:p>
      </dgm:t>
    </dgm:pt>
    <dgm:pt modelId="{D019D82A-D0CF-4ED0-8C16-4CAFD6C225AA}" type="parTrans" cxnId="{4C5998C7-5532-4696-BEF6-1CA6B276E696}">
      <dgm:prSet/>
      <dgm:spPr/>
      <dgm:t>
        <a:bodyPr/>
        <a:lstStyle/>
        <a:p>
          <a:endParaRPr lang="en-GB"/>
        </a:p>
      </dgm:t>
    </dgm:pt>
    <dgm:pt modelId="{90296C32-69EA-44D5-983E-BFFC3FE9ADAC}" type="sibTrans" cxnId="{4C5998C7-5532-4696-BEF6-1CA6B276E696}">
      <dgm:prSet/>
      <dgm:spPr/>
      <dgm:t>
        <a:bodyPr/>
        <a:lstStyle/>
        <a:p>
          <a:endParaRPr lang="en-GB"/>
        </a:p>
      </dgm:t>
    </dgm:pt>
    <dgm:pt modelId="{A65D9EDD-06DF-4110-B34D-865E97C47977}">
      <dgm:prSet phldrT="[Text]" custT="1"/>
      <dgm:spPr>
        <a:ln w="28575" cmpd="sng">
          <a:solidFill>
            <a:schemeClr val="bg1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en-GB" sz="1000" dirty="0" smtClean="0">
              <a:latin typeface="Futura Maxi CG Demi"/>
              <a:cs typeface="Futura Maxi CG Demi"/>
            </a:rPr>
            <a:t>Aging populations</a:t>
          </a:r>
          <a:endParaRPr lang="en-GB" sz="1000" dirty="0">
            <a:latin typeface="Futura Maxi CG Demi"/>
            <a:cs typeface="Futura Maxi CG Demi"/>
          </a:endParaRPr>
        </a:p>
      </dgm:t>
    </dgm:pt>
    <dgm:pt modelId="{CA75A9A4-60AD-4568-9D36-EBF177160FA0}" type="parTrans" cxnId="{3C376798-0D63-4FA4-90FD-8C804E5E2E49}">
      <dgm:prSet/>
      <dgm:spPr/>
      <dgm:t>
        <a:bodyPr/>
        <a:lstStyle/>
        <a:p>
          <a:endParaRPr lang="en-GB"/>
        </a:p>
      </dgm:t>
    </dgm:pt>
    <dgm:pt modelId="{D510923C-FAC0-460E-BB3A-1F6A68001CFF}" type="sibTrans" cxnId="{3C376798-0D63-4FA4-90FD-8C804E5E2E49}">
      <dgm:prSet/>
      <dgm:spPr/>
      <dgm:t>
        <a:bodyPr/>
        <a:lstStyle/>
        <a:p>
          <a:endParaRPr lang="en-GB"/>
        </a:p>
      </dgm:t>
    </dgm:pt>
    <dgm:pt modelId="{29CFB587-6A45-4D04-8BE9-735FE669270B}">
      <dgm:prSet phldrT="[Text]" custT="1"/>
      <dgm:spPr>
        <a:solidFill>
          <a:schemeClr val="accent1"/>
        </a:solidFill>
        <a:ln w="28575" cmpd="sng">
          <a:solidFill>
            <a:schemeClr val="bg1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en-GB" sz="1000" dirty="0" smtClean="0">
              <a:latin typeface="Futura Maxi CG Demi"/>
              <a:cs typeface="Futura Maxi CG Demi"/>
            </a:rPr>
            <a:t>Population growth</a:t>
          </a:r>
          <a:endParaRPr lang="en-GB" sz="1000" dirty="0">
            <a:latin typeface="Futura Maxi CG Demi"/>
            <a:cs typeface="Futura Maxi CG Demi"/>
          </a:endParaRPr>
        </a:p>
      </dgm:t>
    </dgm:pt>
    <dgm:pt modelId="{3195AB16-27DC-4E8D-A4E9-9F2698E55FF0}" type="sibTrans" cxnId="{6C32ACA4-9577-4D9F-B804-38EFED675000}">
      <dgm:prSet/>
      <dgm:spPr/>
      <dgm:t>
        <a:bodyPr/>
        <a:lstStyle/>
        <a:p>
          <a:endParaRPr lang="en-GB"/>
        </a:p>
      </dgm:t>
    </dgm:pt>
    <dgm:pt modelId="{B77FFBDD-9A6D-46E9-BF02-71657A6ECF6D}" type="parTrans" cxnId="{6C32ACA4-9577-4D9F-B804-38EFED675000}">
      <dgm:prSet/>
      <dgm:spPr/>
      <dgm:t>
        <a:bodyPr/>
        <a:lstStyle/>
        <a:p>
          <a:endParaRPr lang="en-GB"/>
        </a:p>
      </dgm:t>
    </dgm:pt>
    <dgm:pt modelId="{C87D4C10-091D-41A3-B526-2067FBC8B670}" type="pres">
      <dgm:prSet presAssocID="{F2719151-67AF-4C17-951D-206AD396529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AEFDBE0-B870-4217-8FBF-23BF83C2790B}" type="pres">
      <dgm:prSet presAssocID="{1C42A816-AEAB-46A2-B523-8320358F6A3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982A5003-B26C-4AEC-82AF-5F1FD2D6AF87}" type="pres">
      <dgm:prSet presAssocID="{29CFB587-6A45-4D04-8BE9-735FE669270B}" presName="Accent1" presStyleCnt="0"/>
      <dgm:spPr/>
      <dgm:t>
        <a:bodyPr/>
        <a:lstStyle/>
        <a:p>
          <a:endParaRPr lang="en-US"/>
        </a:p>
      </dgm:t>
    </dgm:pt>
    <dgm:pt modelId="{35191130-E80A-42D4-839D-7B75ED090ABE}" type="pres">
      <dgm:prSet presAssocID="{29CFB587-6A45-4D04-8BE9-735FE669270B}" presName="Accent" presStyleLbl="bgShp" presStyleIdx="0" presStyleCnt="6"/>
      <dgm:spPr/>
      <dgm:t>
        <a:bodyPr/>
        <a:lstStyle/>
        <a:p>
          <a:endParaRPr lang="en-US"/>
        </a:p>
      </dgm:t>
    </dgm:pt>
    <dgm:pt modelId="{D9088254-D9E2-45B8-A6C2-0AC89443D51F}" type="pres">
      <dgm:prSet presAssocID="{29CFB587-6A45-4D04-8BE9-735FE669270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8E290A-C443-4055-8A5D-06B53D591EE3}" type="pres">
      <dgm:prSet presAssocID="{6CACAD8C-00FA-4615-80DB-0EA6FB6E169A}" presName="Accent2" presStyleCnt="0"/>
      <dgm:spPr/>
      <dgm:t>
        <a:bodyPr/>
        <a:lstStyle/>
        <a:p>
          <a:endParaRPr lang="en-US"/>
        </a:p>
      </dgm:t>
    </dgm:pt>
    <dgm:pt modelId="{E045091C-F415-4186-A338-BA8FBFC1A364}" type="pres">
      <dgm:prSet presAssocID="{6CACAD8C-00FA-4615-80DB-0EA6FB6E169A}" presName="Accent" presStyleLbl="bgShp" presStyleIdx="1" presStyleCnt="6"/>
      <dgm:spPr>
        <a:solidFill>
          <a:schemeClr val="bg2">
            <a:alpha val="77000"/>
          </a:schemeClr>
        </a:solidFill>
        <a:ln w="28575" cmpd="sng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8D0DE3E-2802-48B1-B3E1-E4C4B320F557}" type="pres">
      <dgm:prSet presAssocID="{6CACAD8C-00FA-4615-80DB-0EA6FB6E169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862B0A-5716-4938-8D40-AE56E8A1632A}" type="pres">
      <dgm:prSet presAssocID="{A65D9EDD-06DF-4110-B34D-865E97C47977}" presName="Accent3" presStyleCnt="0"/>
      <dgm:spPr/>
      <dgm:t>
        <a:bodyPr/>
        <a:lstStyle/>
        <a:p>
          <a:endParaRPr lang="en-US"/>
        </a:p>
      </dgm:t>
    </dgm:pt>
    <dgm:pt modelId="{6F02510B-DC2D-4403-B8EF-EDFFC96D46EB}" type="pres">
      <dgm:prSet presAssocID="{A65D9EDD-06DF-4110-B34D-865E97C47977}" presName="Accent" presStyleLbl="bgShp" presStyleIdx="2" presStyleCnt="6"/>
      <dgm:spPr>
        <a:solidFill>
          <a:schemeClr val="bg2">
            <a:alpha val="77000"/>
          </a:schemeClr>
        </a:solidFill>
        <a:ln w="28575" cmpd="sng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A5B7D6D-82A3-4AA1-98EB-550D7739F866}" type="pres">
      <dgm:prSet presAssocID="{A65D9EDD-06DF-4110-B34D-865E97C4797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47CFF7-2D8E-4ECE-AFE2-DEB8D814A97F}" type="pres">
      <dgm:prSet presAssocID="{C91F77E4-8D7E-4782-8476-DFF8DD8039F2}" presName="Accent4" presStyleCnt="0"/>
      <dgm:spPr/>
      <dgm:t>
        <a:bodyPr/>
        <a:lstStyle/>
        <a:p>
          <a:endParaRPr lang="en-US"/>
        </a:p>
      </dgm:t>
    </dgm:pt>
    <dgm:pt modelId="{25665820-D9C1-4C5B-A7AC-6589D63BB746}" type="pres">
      <dgm:prSet presAssocID="{C91F77E4-8D7E-4782-8476-DFF8DD8039F2}" presName="Accent" presStyleLbl="bgShp" presStyleIdx="3" presStyleCnt="6"/>
      <dgm:spPr>
        <a:solidFill>
          <a:schemeClr val="bg2">
            <a:alpha val="77000"/>
          </a:schemeClr>
        </a:solidFill>
        <a:ln w="28575" cmpd="sng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EB32CC8-5520-45C3-9D26-36C009C56BDA}" type="pres">
      <dgm:prSet presAssocID="{C91F77E4-8D7E-4782-8476-DFF8DD8039F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F97D4F-1834-43B6-8C92-2CA4CEA87614}" type="pres">
      <dgm:prSet presAssocID="{2185B0B1-5A21-4FF1-AADA-6AA3955AC031}" presName="Accent5" presStyleCnt="0"/>
      <dgm:spPr/>
      <dgm:t>
        <a:bodyPr/>
        <a:lstStyle/>
        <a:p>
          <a:endParaRPr lang="en-US"/>
        </a:p>
      </dgm:t>
    </dgm:pt>
    <dgm:pt modelId="{520420FF-3235-4659-BD10-F24C91614FCD}" type="pres">
      <dgm:prSet presAssocID="{2185B0B1-5A21-4FF1-AADA-6AA3955AC031}" presName="Accent" presStyleLbl="bgShp" presStyleIdx="4" presStyleCnt="6"/>
      <dgm:spPr>
        <a:solidFill>
          <a:schemeClr val="bg2">
            <a:alpha val="77000"/>
          </a:schemeClr>
        </a:solidFill>
        <a:ln w="28575" cmpd="sng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7A09898-4A9C-4828-9251-6DE626A09D6E}" type="pres">
      <dgm:prSet presAssocID="{2185B0B1-5A21-4FF1-AADA-6AA3955AC03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2D3508-D8E8-4DF8-B1C6-92B6CCCDB8FD}" type="pres">
      <dgm:prSet presAssocID="{2FFEAC1D-0BDC-4BB4-BCF3-1CBE705D2FFE}" presName="Accent6" presStyleCnt="0"/>
      <dgm:spPr/>
      <dgm:t>
        <a:bodyPr/>
        <a:lstStyle/>
        <a:p>
          <a:endParaRPr lang="en-US"/>
        </a:p>
      </dgm:t>
    </dgm:pt>
    <dgm:pt modelId="{FF82007D-71D7-4A49-9EDF-7F6A308CF703}" type="pres">
      <dgm:prSet presAssocID="{2FFEAC1D-0BDC-4BB4-BCF3-1CBE705D2FFE}" presName="Accent" presStyleLbl="bgShp" presStyleIdx="5" presStyleCnt="6"/>
      <dgm:spPr>
        <a:solidFill>
          <a:schemeClr val="bg2">
            <a:alpha val="77000"/>
          </a:schemeClr>
        </a:solidFill>
        <a:ln w="28575" cmpd="sng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5B9020F-796A-4512-B40A-EE0FB771CE32}" type="pres">
      <dgm:prSet presAssocID="{2FFEAC1D-0BDC-4BB4-BCF3-1CBE705D2FF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B82B43-AE32-3A4C-AB02-8368E3CC54DF}" type="presOf" srcId="{2FFEAC1D-0BDC-4BB4-BCF3-1CBE705D2FFE}" destId="{C5B9020F-796A-4512-B40A-EE0FB771CE32}" srcOrd="0" destOrd="0" presId="urn:microsoft.com/office/officeart/2011/layout/HexagonRadial"/>
    <dgm:cxn modelId="{6C32ACA4-9577-4D9F-B804-38EFED675000}" srcId="{1C42A816-AEAB-46A2-B523-8320358F6A3C}" destId="{29CFB587-6A45-4D04-8BE9-735FE669270B}" srcOrd="0" destOrd="0" parTransId="{B77FFBDD-9A6D-46E9-BF02-71657A6ECF6D}" sibTransId="{3195AB16-27DC-4E8D-A4E9-9F2698E55FF0}"/>
    <dgm:cxn modelId="{DD2F7760-9998-794B-9BC8-5F927960EC8F}" type="presOf" srcId="{6CACAD8C-00FA-4615-80DB-0EA6FB6E169A}" destId="{88D0DE3E-2802-48B1-B3E1-E4C4B320F557}" srcOrd="0" destOrd="0" presId="urn:microsoft.com/office/officeart/2011/layout/HexagonRadial"/>
    <dgm:cxn modelId="{3C376798-0D63-4FA4-90FD-8C804E5E2E49}" srcId="{1C42A816-AEAB-46A2-B523-8320358F6A3C}" destId="{A65D9EDD-06DF-4110-B34D-865E97C47977}" srcOrd="2" destOrd="0" parTransId="{CA75A9A4-60AD-4568-9D36-EBF177160FA0}" sibTransId="{D510923C-FAC0-460E-BB3A-1F6A68001CFF}"/>
    <dgm:cxn modelId="{E6554472-C948-4084-97CB-24699480C4CE}" srcId="{1C42A816-AEAB-46A2-B523-8320358F6A3C}" destId="{2FFEAC1D-0BDC-4BB4-BCF3-1CBE705D2FFE}" srcOrd="5" destOrd="0" parTransId="{21AEB2BD-5C0E-4A58-B16A-3F159A5FF4F9}" sibTransId="{36113F89-F930-414A-AC04-E28A65A13B3F}"/>
    <dgm:cxn modelId="{253D283F-DBEC-498B-AA38-254DDFCDA385}" srcId="{F2719151-67AF-4C17-951D-206AD3965299}" destId="{1C42A816-AEAB-46A2-B523-8320358F6A3C}" srcOrd="0" destOrd="0" parTransId="{0BF10635-988A-45FE-99F7-91B3DB0B3632}" sibTransId="{99654AA5-84DA-4433-9093-7AA1290AF6B9}"/>
    <dgm:cxn modelId="{22EA69A1-6DDE-D74D-B2C4-D790F7E12C14}" type="presOf" srcId="{F2719151-67AF-4C17-951D-206AD3965299}" destId="{C87D4C10-091D-41A3-B526-2067FBC8B670}" srcOrd="0" destOrd="0" presId="urn:microsoft.com/office/officeart/2011/layout/HexagonRadial"/>
    <dgm:cxn modelId="{ACF4C185-FB3B-C246-BB17-4CA6C945FFCA}" type="presOf" srcId="{C91F77E4-8D7E-4782-8476-DFF8DD8039F2}" destId="{6EB32CC8-5520-45C3-9D26-36C009C56BDA}" srcOrd="0" destOrd="0" presId="urn:microsoft.com/office/officeart/2011/layout/HexagonRadial"/>
    <dgm:cxn modelId="{4C5998C7-5532-4696-BEF6-1CA6B276E696}" srcId="{1C42A816-AEAB-46A2-B523-8320358F6A3C}" destId="{2185B0B1-5A21-4FF1-AADA-6AA3955AC031}" srcOrd="4" destOrd="0" parTransId="{D019D82A-D0CF-4ED0-8C16-4CAFD6C225AA}" sibTransId="{90296C32-69EA-44D5-983E-BFFC3FE9ADAC}"/>
    <dgm:cxn modelId="{71EB83E0-6ED4-40D5-A70B-D6A66612F55C}" srcId="{1C42A816-AEAB-46A2-B523-8320358F6A3C}" destId="{C91F77E4-8D7E-4782-8476-DFF8DD8039F2}" srcOrd="3" destOrd="0" parTransId="{150DB0F1-6965-41CF-817A-087772F1EAA1}" sibTransId="{A1912B0C-0D53-4DAF-8EB4-7B127478BF33}"/>
    <dgm:cxn modelId="{2FC39727-4411-C942-BEFC-1988CDAA49C2}" type="presOf" srcId="{1C42A816-AEAB-46A2-B523-8320358F6A3C}" destId="{DAEFDBE0-B870-4217-8FBF-23BF83C2790B}" srcOrd="0" destOrd="0" presId="urn:microsoft.com/office/officeart/2011/layout/HexagonRadial"/>
    <dgm:cxn modelId="{0BE7D062-C283-D446-AFA9-EA62EDEBA0D1}" type="presOf" srcId="{A65D9EDD-06DF-4110-B34D-865E97C47977}" destId="{AA5B7D6D-82A3-4AA1-98EB-550D7739F866}" srcOrd="0" destOrd="0" presId="urn:microsoft.com/office/officeart/2011/layout/HexagonRadial"/>
    <dgm:cxn modelId="{5E37D00C-A42A-F446-A2E2-4FC58E4C4804}" type="presOf" srcId="{29CFB587-6A45-4D04-8BE9-735FE669270B}" destId="{D9088254-D9E2-45B8-A6C2-0AC89443D51F}" srcOrd="0" destOrd="0" presId="urn:microsoft.com/office/officeart/2011/layout/HexagonRadial"/>
    <dgm:cxn modelId="{1F9F4223-9ED6-4671-93D5-5D6D8FE10C88}" srcId="{1C42A816-AEAB-46A2-B523-8320358F6A3C}" destId="{6CACAD8C-00FA-4615-80DB-0EA6FB6E169A}" srcOrd="1" destOrd="0" parTransId="{1503CC49-93F3-4805-8F52-685C223BC897}" sibTransId="{34A4C624-814C-4244-B8F0-EB78EB91AF92}"/>
    <dgm:cxn modelId="{9EC34C2D-673E-FC46-B8CF-29088997CBA4}" type="presOf" srcId="{2185B0B1-5A21-4FF1-AADA-6AA3955AC031}" destId="{B7A09898-4A9C-4828-9251-6DE626A09D6E}" srcOrd="0" destOrd="0" presId="urn:microsoft.com/office/officeart/2011/layout/HexagonRadial"/>
    <dgm:cxn modelId="{9AD923DB-596D-1549-9E89-B2FE1F9FF6B9}" type="presParOf" srcId="{C87D4C10-091D-41A3-B526-2067FBC8B670}" destId="{DAEFDBE0-B870-4217-8FBF-23BF83C2790B}" srcOrd="0" destOrd="0" presId="urn:microsoft.com/office/officeart/2011/layout/HexagonRadial"/>
    <dgm:cxn modelId="{1A23049D-A237-A142-A07A-C34032F9DC14}" type="presParOf" srcId="{C87D4C10-091D-41A3-B526-2067FBC8B670}" destId="{982A5003-B26C-4AEC-82AF-5F1FD2D6AF87}" srcOrd="1" destOrd="0" presId="urn:microsoft.com/office/officeart/2011/layout/HexagonRadial"/>
    <dgm:cxn modelId="{77F8453E-5D60-A440-B594-D2DC3C03C9E8}" type="presParOf" srcId="{982A5003-B26C-4AEC-82AF-5F1FD2D6AF87}" destId="{35191130-E80A-42D4-839D-7B75ED090ABE}" srcOrd="0" destOrd="0" presId="urn:microsoft.com/office/officeart/2011/layout/HexagonRadial"/>
    <dgm:cxn modelId="{C363C091-68E2-AB43-8BC7-16A1AFFE68BE}" type="presParOf" srcId="{C87D4C10-091D-41A3-B526-2067FBC8B670}" destId="{D9088254-D9E2-45B8-A6C2-0AC89443D51F}" srcOrd="2" destOrd="0" presId="urn:microsoft.com/office/officeart/2011/layout/HexagonRadial"/>
    <dgm:cxn modelId="{E776E0EE-C03B-B046-A6B5-DD68D9DFB944}" type="presParOf" srcId="{C87D4C10-091D-41A3-B526-2067FBC8B670}" destId="{1D8E290A-C443-4055-8A5D-06B53D591EE3}" srcOrd="3" destOrd="0" presId="urn:microsoft.com/office/officeart/2011/layout/HexagonRadial"/>
    <dgm:cxn modelId="{B6BC379C-35A2-924E-9634-D92619D9A539}" type="presParOf" srcId="{1D8E290A-C443-4055-8A5D-06B53D591EE3}" destId="{E045091C-F415-4186-A338-BA8FBFC1A364}" srcOrd="0" destOrd="0" presId="urn:microsoft.com/office/officeart/2011/layout/HexagonRadial"/>
    <dgm:cxn modelId="{317A3D8F-95F1-3C48-9E95-585888BE25FE}" type="presParOf" srcId="{C87D4C10-091D-41A3-B526-2067FBC8B670}" destId="{88D0DE3E-2802-48B1-B3E1-E4C4B320F557}" srcOrd="4" destOrd="0" presId="urn:microsoft.com/office/officeart/2011/layout/HexagonRadial"/>
    <dgm:cxn modelId="{1D9EAF20-0EB5-D94F-82CF-F21E2246E98A}" type="presParOf" srcId="{C87D4C10-091D-41A3-B526-2067FBC8B670}" destId="{97862B0A-5716-4938-8D40-AE56E8A1632A}" srcOrd="5" destOrd="0" presId="urn:microsoft.com/office/officeart/2011/layout/HexagonRadial"/>
    <dgm:cxn modelId="{5D9D692F-E489-4544-ACE6-980CA9312EA8}" type="presParOf" srcId="{97862B0A-5716-4938-8D40-AE56E8A1632A}" destId="{6F02510B-DC2D-4403-B8EF-EDFFC96D46EB}" srcOrd="0" destOrd="0" presId="urn:microsoft.com/office/officeart/2011/layout/HexagonRadial"/>
    <dgm:cxn modelId="{6CE8F594-7ECA-C345-B24A-D37746E58312}" type="presParOf" srcId="{C87D4C10-091D-41A3-B526-2067FBC8B670}" destId="{AA5B7D6D-82A3-4AA1-98EB-550D7739F866}" srcOrd="6" destOrd="0" presId="urn:microsoft.com/office/officeart/2011/layout/HexagonRadial"/>
    <dgm:cxn modelId="{A10B4D2A-0451-C142-BC5D-5A4AAF5E9FEF}" type="presParOf" srcId="{C87D4C10-091D-41A3-B526-2067FBC8B670}" destId="{CC47CFF7-2D8E-4ECE-AFE2-DEB8D814A97F}" srcOrd="7" destOrd="0" presId="urn:microsoft.com/office/officeart/2011/layout/HexagonRadial"/>
    <dgm:cxn modelId="{14469C82-BD6E-994E-82F6-ABA552E0FD33}" type="presParOf" srcId="{CC47CFF7-2D8E-4ECE-AFE2-DEB8D814A97F}" destId="{25665820-D9C1-4C5B-A7AC-6589D63BB746}" srcOrd="0" destOrd="0" presId="urn:microsoft.com/office/officeart/2011/layout/HexagonRadial"/>
    <dgm:cxn modelId="{37645876-B5E1-9045-A9D8-8ECA9599267D}" type="presParOf" srcId="{C87D4C10-091D-41A3-B526-2067FBC8B670}" destId="{6EB32CC8-5520-45C3-9D26-36C009C56BDA}" srcOrd="8" destOrd="0" presId="urn:microsoft.com/office/officeart/2011/layout/HexagonRadial"/>
    <dgm:cxn modelId="{F212CF2B-F056-0644-A876-C031801DBAAE}" type="presParOf" srcId="{C87D4C10-091D-41A3-B526-2067FBC8B670}" destId="{7BF97D4F-1834-43B6-8C92-2CA4CEA87614}" srcOrd="9" destOrd="0" presId="urn:microsoft.com/office/officeart/2011/layout/HexagonRadial"/>
    <dgm:cxn modelId="{EEF39816-14AB-984B-8B05-C2E0A9C6AF8E}" type="presParOf" srcId="{7BF97D4F-1834-43B6-8C92-2CA4CEA87614}" destId="{520420FF-3235-4659-BD10-F24C91614FCD}" srcOrd="0" destOrd="0" presId="urn:microsoft.com/office/officeart/2011/layout/HexagonRadial"/>
    <dgm:cxn modelId="{D46953A2-3530-D246-8731-FBD9D3954CB3}" type="presParOf" srcId="{C87D4C10-091D-41A3-B526-2067FBC8B670}" destId="{B7A09898-4A9C-4828-9251-6DE626A09D6E}" srcOrd="10" destOrd="0" presId="urn:microsoft.com/office/officeart/2011/layout/HexagonRadial"/>
    <dgm:cxn modelId="{31EB70BA-8733-4D49-8D78-97F4A51FED67}" type="presParOf" srcId="{C87D4C10-091D-41A3-B526-2067FBC8B670}" destId="{BA2D3508-D8E8-4DF8-B1C6-92B6CCCDB8FD}" srcOrd="11" destOrd="0" presId="urn:microsoft.com/office/officeart/2011/layout/HexagonRadial"/>
    <dgm:cxn modelId="{47CEC943-77CB-D64A-9154-CAF4F9108795}" type="presParOf" srcId="{BA2D3508-D8E8-4DF8-B1C6-92B6CCCDB8FD}" destId="{FF82007D-71D7-4A49-9EDF-7F6A308CF703}" srcOrd="0" destOrd="0" presId="urn:microsoft.com/office/officeart/2011/layout/HexagonRadial"/>
    <dgm:cxn modelId="{938FCF0A-082A-8746-A743-FA64BFBEEC72}" type="presParOf" srcId="{C87D4C10-091D-41A3-B526-2067FBC8B670}" destId="{C5B9020F-796A-4512-B40A-EE0FB771CE32}" srcOrd="12" destOrd="0" presId="urn:microsoft.com/office/officeart/2011/layout/HexagonRadial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D175C-0790-4E45-AEA5-E2DFFAA3F12B}" type="doc">
      <dgm:prSet loTypeId="urn:microsoft.com/office/officeart/2005/8/layout/venn2" loCatId="relationship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950049ED-EB2B-43AC-8512-04903104BE99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GB" sz="600" b="1" dirty="0" smtClean="0">
              <a:ln>
                <a:noFill/>
              </a:ln>
              <a:solidFill>
                <a:srgbClr val="4D4F53"/>
              </a:solidFill>
              <a:latin typeface="Futura Maxi CG Demi"/>
              <a:cs typeface="Futura Maxi CG Demi"/>
            </a:rPr>
            <a:t>Clients</a:t>
          </a:r>
          <a:endParaRPr lang="en-GB" sz="600" b="1" dirty="0">
            <a:ln>
              <a:noFill/>
            </a:ln>
            <a:solidFill>
              <a:srgbClr val="4D4F53"/>
            </a:solidFill>
            <a:latin typeface="Futura Maxi CG Demi"/>
            <a:cs typeface="Futura Maxi CG Demi"/>
          </a:endParaRPr>
        </a:p>
      </dgm:t>
    </dgm:pt>
    <dgm:pt modelId="{D974A5B5-1116-4EC3-B673-A2891B6DDB9A}" type="parTrans" cxnId="{6EB1E2A3-DEB8-4020-A64D-FFF70A77B003}">
      <dgm:prSet/>
      <dgm:spPr/>
      <dgm:t>
        <a:bodyPr/>
        <a:lstStyle/>
        <a:p>
          <a:endParaRPr lang="en-GB"/>
        </a:p>
      </dgm:t>
    </dgm:pt>
    <dgm:pt modelId="{A0FD6583-998C-414C-B38F-1C7D09E1C898}" type="sibTrans" cxnId="{6EB1E2A3-DEB8-4020-A64D-FFF70A77B003}">
      <dgm:prSet/>
      <dgm:spPr/>
      <dgm:t>
        <a:bodyPr/>
        <a:lstStyle/>
        <a:p>
          <a:endParaRPr lang="en-GB"/>
        </a:p>
      </dgm:t>
    </dgm:pt>
    <dgm:pt modelId="{930D4DCC-FF6B-4965-BE09-95BF381CDBD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600" smtClean="0">
              <a:latin typeface="Futura Maxi CG Demi"/>
              <a:cs typeface="Futura Maxi CG Demi"/>
            </a:rPr>
            <a:t>Bids &amp; </a:t>
          </a:r>
          <a:r>
            <a:rPr lang="en-GB" sz="600" dirty="0" smtClean="0">
              <a:latin typeface="Futura Maxi CG Demi"/>
              <a:cs typeface="Futura Maxi CG Demi"/>
            </a:rPr>
            <a:t>Solutions</a:t>
          </a:r>
          <a:endParaRPr lang="en-GB" sz="600" dirty="0">
            <a:latin typeface="Futura Maxi CG Demi"/>
            <a:cs typeface="Futura Maxi CG Demi"/>
          </a:endParaRPr>
        </a:p>
      </dgm:t>
    </dgm:pt>
    <dgm:pt modelId="{0BB74AC8-9B61-45BE-B6E0-1190943AB7AF}" type="parTrans" cxnId="{C16B7FC6-1C9B-465A-BD95-71BDE30E350E}">
      <dgm:prSet/>
      <dgm:spPr/>
      <dgm:t>
        <a:bodyPr/>
        <a:lstStyle/>
        <a:p>
          <a:endParaRPr lang="en-GB"/>
        </a:p>
      </dgm:t>
    </dgm:pt>
    <dgm:pt modelId="{536CF0D8-44CC-4B9A-BFEA-8B3BDD075BEA}" type="sibTrans" cxnId="{C16B7FC6-1C9B-465A-BD95-71BDE30E350E}">
      <dgm:prSet/>
      <dgm:spPr/>
      <dgm:t>
        <a:bodyPr/>
        <a:lstStyle/>
        <a:p>
          <a:endParaRPr lang="en-GB"/>
        </a:p>
      </dgm:t>
    </dgm:pt>
    <dgm:pt modelId="{F8EF4E41-D203-465C-B8DE-79608091CF71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4D4F53"/>
        </a:solidFill>
        <a:ln>
          <a:noFill/>
        </a:ln>
      </dgm:spPr>
      <dgm:t>
        <a:bodyPr/>
        <a:lstStyle/>
        <a:p>
          <a:r>
            <a:rPr lang="en-GB" sz="600" dirty="0" smtClean="0">
              <a:latin typeface="Futura Maxi CG Demi"/>
              <a:cs typeface="Futura Maxi CG Demi"/>
            </a:rPr>
            <a:t>Inclusive IT</a:t>
          </a:r>
          <a:endParaRPr lang="en-GB" sz="600" dirty="0">
            <a:latin typeface="Futura Maxi CG Demi"/>
            <a:cs typeface="Futura Maxi CG Demi"/>
          </a:endParaRPr>
        </a:p>
      </dgm:t>
    </dgm:pt>
    <dgm:pt modelId="{21D22505-64F3-4D05-9893-DC7B4A6E4442}" type="parTrans" cxnId="{B0411BB8-E503-496B-962A-4D48709FB43D}">
      <dgm:prSet/>
      <dgm:spPr/>
      <dgm:t>
        <a:bodyPr/>
        <a:lstStyle/>
        <a:p>
          <a:endParaRPr lang="en-GB"/>
        </a:p>
      </dgm:t>
    </dgm:pt>
    <dgm:pt modelId="{5C340DF9-1F1A-4BA3-A290-FD378836AC9A}" type="sibTrans" cxnId="{B0411BB8-E503-496B-962A-4D48709FB43D}">
      <dgm:prSet/>
      <dgm:spPr/>
      <dgm:t>
        <a:bodyPr/>
        <a:lstStyle/>
        <a:p>
          <a:endParaRPr lang="en-GB"/>
        </a:p>
      </dgm:t>
    </dgm:pt>
    <dgm:pt modelId="{BA67BFDB-9AF2-414A-84AC-B9465D4E63A1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GB" sz="600" dirty="0" smtClean="0">
              <a:ln>
                <a:noFill/>
              </a:ln>
              <a:solidFill>
                <a:srgbClr val="4D4F53"/>
              </a:solidFill>
              <a:latin typeface="Futura Maxi CG Demi"/>
              <a:cs typeface="Futura Maxi CG Demi"/>
            </a:rPr>
            <a:t>Procurement</a:t>
          </a:r>
          <a:endParaRPr lang="en-GB" sz="600" dirty="0">
            <a:ln>
              <a:noFill/>
            </a:ln>
            <a:solidFill>
              <a:srgbClr val="4D4F53"/>
            </a:solidFill>
            <a:latin typeface="Futura Maxi CG Demi"/>
            <a:cs typeface="Futura Maxi CG Demi"/>
          </a:endParaRPr>
        </a:p>
      </dgm:t>
    </dgm:pt>
    <dgm:pt modelId="{25A0C303-A6D4-47DD-8360-FE9B5DEC8D29}" type="parTrans" cxnId="{B2B8CE46-1946-4ADC-AB08-206BB6749A9F}">
      <dgm:prSet/>
      <dgm:spPr/>
      <dgm:t>
        <a:bodyPr/>
        <a:lstStyle/>
        <a:p>
          <a:endParaRPr lang="en-GB"/>
        </a:p>
      </dgm:t>
    </dgm:pt>
    <dgm:pt modelId="{E49D9474-6023-4133-ADE8-B29F81690B0F}" type="sibTrans" cxnId="{B2B8CE46-1946-4ADC-AB08-206BB6749A9F}">
      <dgm:prSet/>
      <dgm:spPr/>
      <dgm:t>
        <a:bodyPr/>
        <a:lstStyle/>
        <a:p>
          <a:endParaRPr lang="en-GB"/>
        </a:p>
      </dgm:t>
    </dgm:pt>
    <dgm:pt modelId="{B91A2FEC-1A7F-4559-B7BC-2556AA413EAD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GB" sz="600" dirty="0" smtClean="0">
              <a:solidFill>
                <a:schemeClr val="bg1"/>
              </a:solidFill>
              <a:latin typeface="Futura Maxi CG Demi"/>
              <a:cs typeface="Futura Maxi CG Demi"/>
            </a:rPr>
            <a:t>Service Management</a:t>
          </a:r>
          <a:endParaRPr lang="en-GB" sz="600" dirty="0">
            <a:solidFill>
              <a:schemeClr val="bg1"/>
            </a:solidFill>
            <a:latin typeface="Futura Maxi CG Demi"/>
            <a:cs typeface="Futura Maxi CG Demi"/>
          </a:endParaRPr>
        </a:p>
      </dgm:t>
    </dgm:pt>
    <dgm:pt modelId="{A5F55B02-DAE2-4AC8-BE83-3603D0557E5D}" type="parTrans" cxnId="{CCF9D677-1FB2-4626-B3DB-156EA8D1A8E0}">
      <dgm:prSet/>
      <dgm:spPr/>
      <dgm:t>
        <a:bodyPr/>
        <a:lstStyle/>
        <a:p>
          <a:endParaRPr lang="en-GB"/>
        </a:p>
      </dgm:t>
    </dgm:pt>
    <dgm:pt modelId="{9A581B87-091D-4496-94BA-226A75EA8ED7}" type="sibTrans" cxnId="{CCF9D677-1FB2-4626-B3DB-156EA8D1A8E0}">
      <dgm:prSet/>
      <dgm:spPr/>
      <dgm:t>
        <a:bodyPr/>
        <a:lstStyle/>
        <a:p>
          <a:endParaRPr lang="en-GB"/>
        </a:p>
      </dgm:t>
    </dgm:pt>
    <dgm:pt modelId="{0C265653-D654-42C6-AF62-F79E698A22CC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r>
            <a:rPr lang="en-GB" sz="600" dirty="0" smtClean="0">
              <a:latin typeface="Futura Maxi CG Demi"/>
              <a:cs typeface="Futura Maxi CG Demi"/>
            </a:rPr>
            <a:t>Integration &amp; Delivery</a:t>
          </a:r>
          <a:endParaRPr lang="en-GB" sz="600" dirty="0">
            <a:latin typeface="Futura Maxi CG Demi"/>
            <a:cs typeface="Futura Maxi CG Demi"/>
          </a:endParaRPr>
        </a:p>
      </dgm:t>
    </dgm:pt>
    <dgm:pt modelId="{A96F5AFF-64EC-46CF-B2AE-A05E225C723C}" type="parTrans" cxnId="{72766B0C-4AF9-4323-8D0E-131AA4CA6BD4}">
      <dgm:prSet/>
      <dgm:spPr/>
      <dgm:t>
        <a:bodyPr/>
        <a:lstStyle/>
        <a:p>
          <a:endParaRPr lang="en-GB"/>
        </a:p>
      </dgm:t>
    </dgm:pt>
    <dgm:pt modelId="{7EACE3B5-4AFD-4E55-9F3E-69609AFDA373}" type="sibTrans" cxnId="{72766B0C-4AF9-4323-8D0E-131AA4CA6BD4}">
      <dgm:prSet/>
      <dgm:spPr/>
      <dgm:t>
        <a:bodyPr/>
        <a:lstStyle/>
        <a:p>
          <a:endParaRPr lang="en-GB"/>
        </a:p>
      </dgm:t>
    </dgm:pt>
    <dgm:pt modelId="{D5B51312-7033-440E-918A-B6433A59D04C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GB" sz="600" dirty="0" smtClean="0">
              <a:solidFill>
                <a:srgbClr val="FFFFFF"/>
              </a:solidFill>
              <a:latin typeface="Futura Maxi CG Demi"/>
              <a:cs typeface="Futura Maxi CG Demi"/>
            </a:rPr>
            <a:t>Support Services</a:t>
          </a:r>
          <a:endParaRPr lang="en-GB" sz="600" dirty="0">
            <a:solidFill>
              <a:srgbClr val="FFFFFF"/>
            </a:solidFill>
            <a:latin typeface="Futura Maxi CG Demi"/>
            <a:cs typeface="Futura Maxi CG Demi"/>
          </a:endParaRPr>
        </a:p>
      </dgm:t>
    </dgm:pt>
    <dgm:pt modelId="{4FD55A7F-E64D-4854-9CA2-CB146BD78199}" type="sibTrans" cxnId="{A3AFFC42-D745-4850-A50D-D00677F81E53}">
      <dgm:prSet/>
      <dgm:spPr/>
      <dgm:t>
        <a:bodyPr/>
        <a:lstStyle/>
        <a:p>
          <a:endParaRPr lang="en-GB"/>
        </a:p>
      </dgm:t>
    </dgm:pt>
    <dgm:pt modelId="{41C337C1-5A84-4755-8D89-09A19B6E912B}" type="parTrans" cxnId="{A3AFFC42-D745-4850-A50D-D00677F81E53}">
      <dgm:prSet/>
      <dgm:spPr/>
      <dgm:t>
        <a:bodyPr/>
        <a:lstStyle/>
        <a:p>
          <a:endParaRPr lang="en-GB"/>
        </a:p>
      </dgm:t>
    </dgm:pt>
    <dgm:pt modelId="{3CECFB3C-4E13-4E4C-9CA8-28602F41B51E}" type="pres">
      <dgm:prSet presAssocID="{855D175C-0790-4E45-AEA5-E2DFFAA3F12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E809760-A35A-42DA-B3D7-E389049CC1C8}" type="pres">
      <dgm:prSet presAssocID="{855D175C-0790-4E45-AEA5-E2DFFAA3F12B}" presName="comp1" presStyleCnt="0"/>
      <dgm:spPr/>
    </dgm:pt>
    <dgm:pt modelId="{4FC2040F-407B-44D4-8834-1BB16C792622}" type="pres">
      <dgm:prSet presAssocID="{855D175C-0790-4E45-AEA5-E2DFFAA3F12B}" presName="circle1" presStyleLbl="node1" presStyleIdx="0" presStyleCnt="7"/>
      <dgm:spPr/>
      <dgm:t>
        <a:bodyPr/>
        <a:lstStyle/>
        <a:p>
          <a:endParaRPr lang="en-GB"/>
        </a:p>
      </dgm:t>
    </dgm:pt>
    <dgm:pt modelId="{132E45F7-4EFF-4593-957B-DF6407CC02DD}" type="pres">
      <dgm:prSet presAssocID="{855D175C-0790-4E45-AEA5-E2DFFAA3F12B}" presName="c1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474ADE-6EDE-41DA-A7E6-379D963574F1}" type="pres">
      <dgm:prSet presAssocID="{855D175C-0790-4E45-AEA5-E2DFFAA3F12B}" presName="comp2" presStyleCnt="0"/>
      <dgm:spPr/>
    </dgm:pt>
    <dgm:pt modelId="{B8555740-81B1-4152-992B-DA27CA02435D}" type="pres">
      <dgm:prSet presAssocID="{855D175C-0790-4E45-AEA5-E2DFFAA3F12B}" presName="circle2" presStyleLbl="node1" presStyleIdx="1" presStyleCnt="7"/>
      <dgm:spPr/>
      <dgm:t>
        <a:bodyPr/>
        <a:lstStyle/>
        <a:p>
          <a:endParaRPr lang="en-GB"/>
        </a:p>
      </dgm:t>
    </dgm:pt>
    <dgm:pt modelId="{1470896A-F1BE-42F4-B057-016828A5BB54}" type="pres">
      <dgm:prSet presAssocID="{855D175C-0790-4E45-AEA5-E2DFFAA3F12B}" presName="c2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8C59C3-8967-4A1C-9CF0-123FF0B2FBF5}" type="pres">
      <dgm:prSet presAssocID="{855D175C-0790-4E45-AEA5-E2DFFAA3F12B}" presName="comp3" presStyleCnt="0"/>
      <dgm:spPr/>
    </dgm:pt>
    <dgm:pt modelId="{E3EC9FDF-F0A8-44AD-B111-66A3794B1493}" type="pres">
      <dgm:prSet presAssocID="{855D175C-0790-4E45-AEA5-E2DFFAA3F12B}" presName="circle3" presStyleLbl="node1" presStyleIdx="2" presStyleCnt="7"/>
      <dgm:spPr/>
      <dgm:t>
        <a:bodyPr/>
        <a:lstStyle/>
        <a:p>
          <a:endParaRPr lang="en-GB"/>
        </a:p>
      </dgm:t>
    </dgm:pt>
    <dgm:pt modelId="{01B3086C-89D8-41F4-93BE-F1A6223F51D3}" type="pres">
      <dgm:prSet presAssocID="{855D175C-0790-4E45-AEA5-E2DFFAA3F12B}" presName="c3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D31998-09B9-44AC-8EB7-CC558EAE08D7}" type="pres">
      <dgm:prSet presAssocID="{855D175C-0790-4E45-AEA5-E2DFFAA3F12B}" presName="comp4" presStyleCnt="0"/>
      <dgm:spPr/>
    </dgm:pt>
    <dgm:pt modelId="{1F751424-1D74-47BD-B6CE-C9F1CEDEB878}" type="pres">
      <dgm:prSet presAssocID="{855D175C-0790-4E45-AEA5-E2DFFAA3F12B}" presName="circle4" presStyleLbl="node1" presStyleIdx="3" presStyleCnt="7"/>
      <dgm:spPr/>
      <dgm:t>
        <a:bodyPr/>
        <a:lstStyle/>
        <a:p>
          <a:endParaRPr lang="en-GB"/>
        </a:p>
      </dgm:t>
    </dgm:pt>
    <dgm:pt modelId="{D514E5A9-DBA9-42F3-97D7-9BA194A763F2}" type="pres">
      <dgm:prSet presAssocID="{855D175C-0790-4E45-AEA5-E2DFFAA3F12B}" presName="c4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B50F12-E885-41E5-A94B-150F8AFE4F40}" type="pres">
      <dgm:prSet presAssocID="{855D175C-0790-4E45-AEA5-E2DFFAA3F12B}" presName="comp5" presStyleCnt="0"/>
      <dgm:spPr/>
    </dgm:pt>
    <dgm:pt modelId="{9EFB077E-0BEA-4D84-AFB2-F0730717937C}" type="pres">
      <dgm:prSet presAssocID="{855D175C-0790-4E45-AEA5-E2DFFAA3F12B}" presName="circle5" presStyleLbl="node1" presStyleIdx="4" presStyleCnt="7"/>
      <dgm:spPr/>
      <dgm:t>
        <a:bodyPr/>
        <a:lstStyle/>
        <a:p>
          <a:endParaRPr lang="en-GB"/>
        </a:p>
      </dgm:t>
    </dgm:pt>
    <dgm:pt modelId="{70967F72-0E8F-4914-B572-D8131900979A}" type="pres">
      <dgm:prSet presAssocID="{855D175C-0790-4E45-AEA5-E2DFFAA3F12B}" presName="c5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C78CED-6C4F-4548-BCBB-1E1C029A637F}" type="pres">
      <dgm:prSet presAssocID="{855D175C-0790-4E45-AEA5-E2DFFAA3F12B}" presName="comp6" presStyleCnt="0"/>
      <dgm:spPr/>
    </dgm:pt>
    <dgm:pt modelId="{3471E1CD-DEC2-47B5-95E2-1C0363B5976E}" type="pres">
      <dgm:prSet presAssocID="{855D175C-0790-4E45-AEA5-E2DFFAA3F12B}" presName="circle6" presStyleLbl="node1" presStyleIdx="5" presStyleCnt="7"/>
      <dgm:spPr/>
      <dgm:t>
        <a:bodyPr/>
        <a:lstStyle/>
        <a:p>
          <a:endParaRPr lang="en-GB"/>
        </a:p>
      </dgm:t>
    </dgm:pt>
    <dgm:pt modelId="{323DEE5E-9765-4EEF-8E7B-1AED9BDFCFDB}" type="pres">
      <dgm:prSet presAssocID="{855D175C-0790-4E45-AEA5-E2DFFAA3F12B}" presName="c6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E665CD-DE29-43A8-97D5-BCCB0167FA64}" type="pres">
      <dgm:prSet presAssocID="{855D175C-0790-4E45-AEA5-E2DFFAA3F12B}" presName="comp7" presStyleCnt="0"/>
      <dgm:spPr/>
    </dgm:pt>
    <dgm:pt modelId="{6CE577D1-D14A-437A-BD47-1E7DA6C95020}" type="pres">
      <dgm:prSet presAssocID="{855D175C-0790-4E45-AEA5-E2DFFAA3F12B}" presName="circle7" presStyleLbl="node1" presStyleIdx="6" presStyleCnt="7"/>
      <dgm:spPr/>
      <dgm:t>
        <a:bodyPr/>
        <a:lstStyle/>
        <a:p>
          <a:endParaRPr lang="en-GB"/>
        </a:p>
      </dgm:t>
    </dgm:pt>
    <dgm:pt modelId="{00765E28-DF61-4F19-9660-4294A3C5EB9C}" type="pres">
      <dgm:prSet presAssocID="{855D175C-0790-4E45-AEA5-E2DFFAA3F12B}" presName="c7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CF9D677-1FB2-4626-B3DB-156EA8D1A8E0}" srcId="{855D175C-0790-4E45-AEA5-E2DFFAA3F12B}" destId="{B91A2FEC-1A7F-4559-B7BC-2556AA413EAD}" srcOrd="3" destOrd="0" parTransId="{A5F55B02-DAE2-4AC8-BE83-3603D0557E5D}" sibTransId="{9A581B87-091D-4496-94BA-226A75EA8ED7}"/>
    <dgm:cxn modelId="{7323BFD5-9765-1A4F-8E53-B9A16C139036}" type="presOf" srcId="{BA67BFDB-9AF2-414A-84AC-B9465D4E63A1}" destId="{01B3086C-89D8-41F4-93BE-F1A6223F51D3}" srcOrd="1" destOrd="0" presId="urn:microsoft.com/office/officeart/2005/8/layout/venn2"/>
    <dgm:cxn modelId="{C763AAB6-B037-AD43-B0BA-B080DB412883}" type="presOf" srcId="{0C265653-D654-42C6-AF62-F79E698A22CC}" destId="{323DEE5E-9765-4EEF-8E7B-1AED9BDFCFDB}" srcOrd="1" destOrd="0" presId="urn:microsoft.com/office/officeart/2005/8/layout/venn2"/>
    <dgm:cxn modelId="{C16B7FC6-1C9B-465A-BD95-71BDE30E350E}" srcId="{855D175C-0790-4E45-AEA5-E2DFFAA3F12B}" destId="{930D4DCC-FF6B-4965-BE09-95BF381CDBDD}" srcOrd="1" destOrd="0" parTransId="{0BB74AC8-9B61-45BE-B6E0-1190943AB7AF}" sibTransId="{536CF0D8-44CC-4B9A-BFEA-8B3BDD075BEA}"/>
    <dgm:cxn modelId="{D676C452-F8CA-BB4E-9B5B-87B7CCE139BE}" type="presOf" srcId="{BA67BFDB-9AF2-414A-84AC-B9465D4E63A1}" destId="{E3EC9FDF-F0A8-44AD-B111-66A3794B1493}" srcOrd="0" destOrd="0" presId="urn:microsoft.com/office/officeart/2005/8/layout/venn2"/>
    <dgm:cxn modelId="{8D38309D-3C2E-3F4B-B427-E36E29C25FBD}" type="presOf" srcId="{930D4DCC-FF6B-4965-BE09-95BF381CDBDD}" destId="{1470896A-F1BE-42F4-B057-016828A5BB54}" srcOrd="1" destOrd="0" presId="urn:microsoft.com/office/officeart/2005/8/layout/venn2"/>
    <dgm:cxn modelId="{32A96DF1-8105-B34F-80B1-C1C5634DCBF3}" type="presOf" srcId="{855D175C-0790-4E45-AEA5-E2DFFAA3F12B}" destId="{3CECFB3C-4E13-4E4C-9CA8-28602F41B51E}" srcOrd="0" destOrd="0" presId="urn:microsoft.com/office/officeart/2005/8/layout/venn2"/>
    <dgm:cxn modelId="{7DDA0208-C422-1647-8C42-E79AB2223A4E}" type="presOf" srcId="{D5B51312-7033-440E-918A-B6433A59D04C}" destId="{9EFB077E-0BEA-4D84-AFB2-F0730717937C}" srcOrd="0" destOrd="0" presId="urn:microsoft.com/office/officeart/2005/8/layout/venn2"/>
    <dgm:cxn modelId="{B2B8CE46-1946-4ADC-AB08-206BB6749A9F}" srcId="{855D175C-0790-4E45-AEA5-E2DFFAA3F12B}" destId="{BA67BFDB-9AF2-414A-84AC-B9465D4E63A1}" srcOrd="2" destOrd="0" parTransId="{25A0C303-A6D4-47DD-8360-FE9B5DEC8D29}" sibTransId="{E49D9474-6023-4133-ADE8-B29F81690B0F}"/>
    <dgm:cxn modelId="{B0411BB8-E503-496B-962A-4D48709FB43D}" srcId="{855D175C-0790-4E45-AEA5-E2DFFAA3F12B}" destId="{F8EF4E41-D203-465C-B8DE-79608091CF71}" srcOrd="0" destOrd="0" parTransId="{21D22505-64F3-4D05-9893-DC7B4A6E4442}" sibTransId="{5C340DF9-1F1A-4BA3-A290-FD378836AC9A}"/>
    <dgm:cxn modelId="{58D57697-5270-CD43-9C3E-291765A29F1C}" type="presOf" srcId="{950049ED-EB2B-43AC-8512-04903104BE99}" destId="{6CE577D1-D14A-437A-BD47-1E7DA6C95020}" srcOrd="0" destOrd="0" presId="urn:microsoft.com/office/officeart/2005/8/layout/venn2"/>
    <dgm:cxn modelId="{2ACD38DC-1E5F-B343-B837-5507B7F79068}" type="presOf" srcId="{930D4DCC-FF6B-4965-BE09-95BF381CDBDD}" destId="{B8555740-81B1-4152-992B-DA27CA02435D}" srcOrd="0" destOrd="0" presId="urn:microsoft.com/office/officeart/2005/8/layout/venn2"/>
    <dgm:cxn modelId="{4348E618-9670-F34B-9847-6DA707281A15}" type="presOf" srcId="{0C265653-D654-42C6-AF62-F79E698A22CC}" destId="{3471E1CD-DEC2-47B5-95E2-1C0363B5976E}" srcOrd="0" destOrd="0" presId="urn:microsoft.com/office/officeart/2005/8/layout/venn2"/>
    <dgm:cxn modelId="{A3AFFC42-D745-4850-A50D-D00677F81E53}" srcId="{855D175C-0790-4E45-AEA5-E2DFFAA3F12B}" destId="{D5B51312-7033-440E-918A-B6433A59D04C}" srcOrd="4" destOrd="0" parTransId="{41C337C1-5A84-4755-8D89-09A19B6E912B}" sibTransId="{4FD55A7F-E64D-4854-9CA2-CB146BD78199}"/>
    <dgm:cxn modelId="{713819C3-948E-664E-B345-15B4890EFEA1}" type="presOf" srcId="{F8EF4E41-D203-465C-B8DE-79608091CF71}" destId="{132E45F7-4EFF-4593-957B-DF6407CC02DD}" srcOrd="1" destOrd="0" presId="urn:microsoft.com/office/officeart/2005/8/layout/venn2"/>
    <dgm:cxn modelId="{B84765CE-D8ED-FD46-B57E-75726A24B524}" type="presOf" srcId="{B91A2FEC-1A7F-4559-B7BC-2556AA413EAD}" destId="{D514E5A9-DBA9-42F3-97D7-9BA194A763F2}" srcOrd="1" destOrd="0" presId="urn:microsoft.com/office/officeart/2005/8/layout/venn2"/>
    <dgm:cxn modelId="{68A7743D-E701-4D42-ACA6-C0CE39E9733C}" type="presOf" srcId="{950049ED-EB2B-43AC-8512-04903104BE99}" destId="{00765E28-DF61-4F19-9660-4294A3C5EB9C}" srcOrd="1" destOrd="0" presId="urn:microsoft.com/office/officeart/2005/8/layout/venn2"/>
    <dgm:cxn modelId="{72766B0C-4AF9-4323-8D0E-131AA4CA6BD4}" srcId="{855D175C-0790-4E45-AEA5-E2DFFAA3F12B}" destId="{0C265653-D654-42C6-AF62-F79E698A22CC}" srcOrd="5" destOrd="0" parTransId="{A96F5AFF-64EC-46CF-B2AE-A05E225C723C}" sibTransId="{7EACE3B5-4AFD-4E55-9F3E-69609AFDA373}"/>
    <dgm:cxn modelId="{80B342F9-CD96-1844-9681-9077B584F357}" type="presOf" srcId="{B91A2FEC-1A7F-4559-B7BC-2556AA413EAD}" destId="{1F751424-1D74-47BD-B6CE-C9F1CEDEB878}" srcOrd="0" destOrd="0" presId="urn:microsoft.com/office/officeart/2005/8/layout/venn2"/>
    <dgm:cxn modelId="{6EB1E2A3-DEB8-4020-A64D-FFF70A77B003}" srcId="{855D175C-0790-4E45-AEA5-E2DFFAA3F12B}" destId="{950049ED-EB2B-43AC-8512-04903104BE99}" srcOrd="6" destOrd="0" parTransId="{D974A5B5-1116-4EC3-B673-A2891B6DDB9A}" sibTransId="{A0FD6583-998C-414C-B38F-1C7D09E1C898}"/>
    <dgm:cxn modelId="{1DF2D0B7-88E0-6F45-9B01-43523B366418}" type="presOf" srcId="{D5B51312-7033-440E-918A-B6433A59D04C}" destId="{70967F72-0E8F-4914-B572-D8131900979A}" srcOrd="1" destOrd="0" presId="urn:microsoft.com/office/officeart/2005/8/layout/venn2"/>
    <dgm:cxn modelId="{DC1A237C-F5CD-2C43-8CA3-D4F7C0B4E9D1}" type="presOf" srcId="{F8EF4E41-D203-465C-B8DE-79608091CF71}" destId="{4FC2040F-407B-44D4-8834-1BB16C792622}" srcOrd="0" destOrd="0" presId="urn:microsoft.com/office/officeart/2005/8/layout/venn2"/>
    <dgm:cxn modelId="{E84EE83A-57F3-014F-9ABB-4F5B0CCDE7B2}" type="presParOf" srcId="{3CECFB3C-4E13-4E4C-9CA8-28602F41B51E}" destId="{AE809760-A35A-42DA-B3D7-E389049CC1C8}" srcOrd="0" destOrd="0" presId="urn:microsoft.com/office/officeart/2005/8/layout/venn2"/>
    <dgm:cxn modelId="{19F774A7-F660-CD4A-8630-693B22D05F0B}" type="presParOf" srcId="{AE809760-A35A-42DA-B3D7-E389049CC1C8}" destId="{4FC2040F-407B-44D4-8834-1BB16C792622}" srcOrd="0" destOrd="0" presId="urn:microsoft.com/office/officeart/2005/8/layout/venn2"/>
    <dgm:cxn modelId="{12EC300B-9B59-4D41-A388-8F4D8AC9EF2E}" type="presParOf" srcId="{AE809760-A35A-42DA-B3D7-E389049CC1C8}" destId="{132E45F7-4EFF-4593-957B-DF6407CC02DD}" srcOrd="1" destOrd="0" presId="urn:microsoft.com/office/officeart/2005/8/layout/venn2"/>
    <dgm:cxn modelId="{C7224529-1967-FC4C-8FC6-47BCD7693D7A}" type="presParOf" srcId="{3CECFB3C-4E13-4E4C-9CA8-28602F41B51E}" destId="{45474ADE-6EDE-41DA-A7E6-379D963574F1}" srcOrd="1" destOrd="0" presId="urn:microsoft.com/office/officeart/2005/8/layout/venn2"/>
    <dgm:cxn modelId="{0A80649B-A51F-4E47-8580-21F47F35A512}" type="presParOf" srcId="{45474ADE-6EDE-41DA-A7E6-379D963574F1}" destId="{B8555740-81B1-4152-992B-DA27CA02435D}" srcOrd="0" destOrd="0" presId="urn:microsoft.com/office/officeart/2005/8/layout/venn2"/>
    <dgm:cxn modelId="{644667B0-895F-5F48-8BB3-B91414156F42}" type="presParOf" srcId="{45474ADE-6EDE-41DA-A7E6-379D963574F1}" destId="{1470896A-F1BE-42F4-B057-016828A5BB54}" srcOrd="1" destOrd="0" presId="urn:microsoft.com/office/officeart/2005/8/layout/venn2"/>
    <dgm:cxn modelId="{80A632CC-9D01-1844-B530-6E586F96041C}" type="presParOf" srcId="{3CECFB3C-4E13-4E4C-9CA8-28602F41B51E}" destId="{CE8C59C3-8967-4A1C-9CF0-123FF0B2FBF5}" srcOrd="2" destOrd="0" presId="urn:microsoft.com/office/officeart/2005/8/layout/venn2"/>
    <dgm:cxn modelId="{63949A69-0D88-C64C-86FA-513BD7322AAF}" type="presParOf" srcId="{CE8C59C3-8967-4A1C-9CF0-123FF0B2FBF5}" destId="{E3EC9FDF-F0A8-44AD-B111-66A3794B1493}" srcOrd="0" destOrd="0" presId="urn:microsoft.com/office/officeart/2005/8/layout/venn2"/>
    <dgm:cxn modelId="{980A5391-C51F-AC4F-B3DB-D66A3B78C44E}" type="presParOf" srcId="{CE8C59C3-8967-4A1C-9CF0-123FF0B2FBF5}" destId="{01B3086C-89D8-41F4-93BE-F1A6223F51D3}" srcOrd="1" destOrd="0" presId="urn:microsoft.com/office/officeart/2005/8/layout/venn2"/>
    <dgm:cxn modelId="{F7F028E4-F38A-504A-95C7-8460630C355B}" type="presParOf" srcId="{3CECFB3C-4E13-4E4C-9CA8-28602F41B51E}" destId="{27D31998-09B9-44AC-8EB7-CC558EAE08D7}" srcOrd="3" destOrd="0" presId="urn:microsoft.com/office/officeart/2005/8/layout/venn2"/>
    <dgm:cxn modelId="{18C0185D-3323-6D45-B22B-1EB945BD037B}" type="presParOf" srcId="{27D31998-09B9-44AC-8EB7-CC558EAE08D7}" destId="{1F751424-1D74-47BD-B6CE-C9F1CEDEB878}" srcOrd="0" destOrd="0" presId="urn:microsoft.com/office/officeart/2005/8/layout/venn2"/>
    <dgm:cxn modelId="{CEFA266C-0D23-9F4B-AC08-8D5369D5EF23}" type="presParOf" srcId="{27D31998-09B9-44AC-8EB7-CC558EAE08D7}" destId="{D514E5A9-DBA9-42F3-97D7-9BA194A763F2}" srcOrd="1" destOrd="0" presId="urn:microsoft.com/office/officeart/2005/8/layout/venn2"/>
    <dgm:cxn modelId="{1EAEF5F9-C8E2-8E47-BA18-91E70CABFFCA}" type="presParOf" srcId="{3CECFB3C-4E13-4E4C-9CA8-28602F41B51E}" destId="{E2B50F12-E885-41E5-A94B-150F8AFE4F40}" srcOrd="4" destOrd="0" presId="urn:microsoft.com/office/officeart/2005/8/layout/venn2"/>
    <dgm:cxn modelId="{E3B6A422-8CC5-0549-A1E9-557CF3343353}" type="presParOf" srcId="{E2B50F12-E885-41E5-A94B-150F8AFE4F40}" destId="{9EFB077E-0BEA-4D84-AFB2-F0730717937C}" srcOrd="0" destOrd="0" presId="urn:microsoft.com/office/officeart/2005/8/layout/venn2"/>
    <dgm:cxn modelId="{44C3F28B-B7F1-6944-B554-1C6A4B73ABCE}" type="presParOf" srcId="{E2B50F12-E885-41E5-A94B-150F8AFE4F40}" destId="{70967F72-0E8F-4914-B572-D8131900979A}" srcOrd="1" destOrd="0" presId="urn:microsoft.com/office/officeart/2005/8/layout/venn2"/>
    <dgm:cxn modelId="{EC422B9E-A35D-F740-BC0D-96D637E201D7}" type="presParOf" srcId="{3CECFB3C-4E13-4E4C-9CA8-28602F41B51E}" destId="{DBC78CED-6C4F-4548-BCBB-1E1C029A637F}" srcOrd="5" destOrd="0" presId="urn:microsoft.com/office/officeart/2005/8/layout/venn2"/>
    <dgm:cxn modelId="{05976FF1-BBB4-FF47-98C8-FE8CD219B579}" type="presParOf" srcId="{DBC78CED-6C4F-4548-BCBB-1E1C029A637F}" destId="{3471E1CD-DEC2-47B5-95E2-1C0363B5976E}" srcOrd="0" destOrd="0" presId="urn:microsoft.com/office/officeart/2005/8/layout/venn2"/>
    <dgm:cxn modelId="{B0A0808C-A921-F74F-BB4E-B0A345E3C372}" type="presParOf" srcId="{DBC78CED-6C4F-4548-BCBB-1E1C029A637F}" destId="{323DEE5E-9765-4EEF-8E7B-1AED9BDFCFDB}" srcOrd="1" destOrd="0" presId="urn:microsoft.com/office/officeart/2005/8/layout/venn2"/>
    <dgm:cxn modelId="{6185032A-65EC-0248-99C5-258887F32BD6}" type="presParOf" srcId="{3CECFB3C-4E13-4E4C-9CA8-28602F41B51E}" destId="{36E665CD-DE29-43A8-97D5-BCCB0167FA64}" srcOrd="6" destOrd="0" presId="urn:microsoft.com/office/officeart/2005/8/layout/venn2"/>
    <dgm:cxn modelId="{72F99FA6-57D1-C94C-BAD4-FA698CDB7492}" type="presParOf" srcId="{36E665CD-DE29-43A8-97D5-BCCB0167FA64}" destId="{6CE577D1-D14A-437A-BD47-1E7DA6C95020}" srcOrd="0" destOrd="0" presId="urn:microsoft.com/office/officeart/2005/8/layout/venn2"/>
    <dgm:cxn modelId="{FAE17DBA-3C7F-534C-9ECC-56353CED85A1}" type="presParOf" srcId="{36E665CD-DE29-43A8-97D5-BCCB0167FA64}" destId="{00765E28-DF61-4F19-9660-4294A3C5EB9C}" srcOrd="1" destOrd="0" presId="urn:microsoft.com/office/officeart/2005/8/layout/venn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EFDBE0-B870-4217-8FBF-23BF83C2790B}">
      <dsp:nvSpPr>
        <dsp:cNvPr id="0" name=""/>
        <dsp:cNvSpPr/>
      </dsp:nvSpPr>
      <dsp:spPr>
        <a:xfrm>
          <a:off x="2152662" y="1236555"/>
          <a:ext cx="1571715" cy="13595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Futura Maxi CG Demi"/>
              <a:cs typeface="Futura Maxi CG Demi"/>
            </a:rPr>
            <a:t>Megatrends are too big </a:t>
          </a:r>
          <a:br>
            <a:rPr lang="en-GB" sz="1000" kern="1200" dirty="0" smtClean="0">
              <a:latin typeface="Futura Maxi CG Demi"/>
              <a:cs typeface="Futura Maxi CG Demi"/>
            </a:rPr>
          </a:br>
          <a:r>
            <a:rPr lang="en-GB" sz="1000" kern="1200" dirty="0" smtClean="0">
              <a:latin typeface="Futura Maxi CG Demi"/>
              <a:cs typeface="Futura Maxi CG Demi"/>
            </a:rPr>
            <a:t>to ignore</a:t>
          </a:r>
          <a:endParaRPr lang="en-GB" sz="1000" kern="1200" dirty="0">
            <a:latin typeface="Futura Maxi CG Demi"/>
            <a:cs typeface="Futura Maxi CG Demi"/>
          </a:endParaRPr>
        </a:p>
      </dsp:txBody>
      <dsp:txXfrm>
        <a:off x="2152662" y="1236555"/>
        <a:ext cx="1571715" cy="1359597"/>
      </dsp:txXfrm>
    </dsp:sp>
    <dsp:sp modelId="{E045091C-F415-4186-A338-BA8FBFC1A364}">
      <dsp:nvSpPr>
        <dsp:cNvPr id="0" name=""/>
        <dsp:cNvSpPr/>
      </dsp:nvSpPr>
      <dsp:spPr>
        <a:xfrm>
          <a:off x="3136858" y="586079"/>
          <a:ext cx="593003" cy="510951"/>
        </a:xfrm>
        <a:prstGeom prst="hexagon">
          <a:avLst>
            <a:gd name="adj" fmla="val 28900"/>
            <a:gd name="vf" fmla="val 115470"/>
          </a:avLst>
        </a:prstGeom>
        <a:solidFill>
          <a:schemeClr val="bg2">
            <a:alpha val="77000"/>
          </a:schemeClr>
        </a:solidFill>
        <a:ln w="28575" cmpd="sng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88254-D9E2-45B8-A6C2-0AC89443D51F}">
      <dsp:nvSpPr>
        <dsp:cNvPr id="0" name=""/>
        <dsp:cNvSpPr/>
      </dsp:nvSpPr>
      <dsp:spPr>
        <a:xfrm>
          <a:off x="2297440" y="0"/>
          <a:ext cx="1288009" cy="1114279"/>
        </a:xfrm>
        <a:prstGeom prst="hexagon">
          <a:avLst>
            <a:gd name="adj" fmla="val 28570"/>
            <a:gd name="vf" fmla="val 115470"/>
          </a:avLst>
        </a:prstGeom>
        <a:solidFill>
          <a:schemeClr val="accent1"/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Futura Maxi CG Demi"/>
              <a:cs typeface="Futura Maxi CG Demi"/>
            </a:rPr>
            <a:t>Population growth</a:t>
          </a:r>
          <a:endParaRPr lang="en-GB" sz="1000" kern="1200" dirty="0">
            <a:latin typeface="Futura Maxi CG Demi"/>
            <a:cs typeface="Futura Maxi CG Demi"/>
          </a:endParaRPr>
        </a:p>
      </dsp:txBody>
      <dsp:txXfrm>
        <a:off x="2297440" y="0"/>
        <a:ext cx="1288009" cy="1114279"/>
      </dsp:txXfrm>
    </dsp:sp>
    <dsp:sp modelId="{6F02510B-DC2D-4403-B8EF-EDFFC96D46EB}">
      <dsp:nvSpPr>
        <dsp:cNvPr id="0" name=""/>
        <dsp:cNvSpPr/>
      </dsp:nvSpPr>
      <dsp:spPr>
        <a:xfrm>
          <a:off x="3828939" y="1541285"/>
          <a:ext cx="593003" cy="510951"/>
        </a:xfrm>
        <a:prstGeom prst="hexagon">
          <a:avLst>
            <a:gd name="adj" fmla="val 28900"/>
            <a:gd name="vf" fmla="val 115470"/>
          </a:avLst>
        </a:prstGeom>
        <a:solidFill>
          <a:schemeClr val="bg2">
            <a:alpha val="77000"/>
          </a:schemeClr>
        </a:solidFill>
        <a:ln w="28575" cmpd="sng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0DE3E-2802-48B1-B3E1-E4C4B320F557}">
      <dsp:nvSpPr>
        <dsp:cNvPr id="0" name=""/>
        <dsp:cNvSpPr/>
      </dsp:nvSpPr>
      <dsp:spPr>
        <a:xfrm>
          <a:off x="3478694" y="685356"/>
          <a:ext cx="1288009" cy="11142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Futura Maxi CG Demi"/>
              <a:cs typeface="Futura Maxi CG Demi"/>
            </a:rPr>
            <a:t>Migration</a:t>
          </a:r>
          <a:endParaRPr lang="en-GB" sz="1000" kern="1200" dirty="0">
            <a:latin typeface="Futura Maxi CG Demi"/>
            <a:cs typeface="Futura Maxi CG Demi"/>
          </a:endParaRPr>
        </a:p>
      </dsp:txBody>
      <dsp:txXfrm>
        <a:off x="3478694" y="685356"/>
        <a:ext cx="1288009" cy="1114279"/>
      </dsp:txXfrm>
    </dsp:sp>
    <dsp:sp modelId="{25665820-D9C1-4C5B-A7AC-6589D63BB746}">
      <dsp:nvSpPr>
        <dsp:cNvPr id="0" name=""/>
        <dsp:cNvSpPr/>
      </dsp:nvSpPr>
      <dsp:spPr>
        <a:xfrm>
          <a:off x="3348175" y="2619534"/>
          <a:ext cx="593003" cy="510951"/>
        </a:xfrm>
        <a:prstGeom prst="hexagon">
          <a:avLst>
            <a:gd name="adj" fmla="val 28900"/>
            <a:gd name="vf" fmla="val 115470"/>
          </a:avLst>
        </a:prstGeom>
        <a:solidFill>
          <a:schemeClr val="bg2">
            <a:alpha val="77000"/>
          </a:schemeClr>
        </a:solidFill>
        <a:ln w="28575" cmpd="sng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B7D6D-82A3-4AA1-98EB-550D7739F866}">
      <dsp:nvSpPr>
        <dsp:cNvPr id="0" name=""/>
        <dsp:cNvSpPr/>
      </dsp:nvSpPr>
      <dsp:spPr>
        <a:xfrm>
          <a:off x="3478694" y="2032688"/>
          <a:ext cx="1288009" cy="11142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Futura Maxi CG Demi"/>
              <a:cs typeface="Futura Maxi CG Demi"/>
            </a:rPr>
            <a:t>Aging populations</a:t>
          </a:r>
          <a:endParaRPr lang="en-GB" sz="1000" kern="1200" dirty="0">
            <a:latin typeface="Futura Maxi CG Demi"/>
            <a:cs typeface="Futura Maxi CG Demi"/>
          </a:endParaRPr>
        </a:p>
      </dsp:txBody>
      <dsp:txXfrm>
        <a:off x="3478694" y="2032688"/>
        <a:ext cx="1288009" cy="1114279"/>
      </dsp:txXfrm>
    </dsp:sp>
    <dsp:sp modelId="{520420FF-3235-4659-BD10-F24C91614FCD}">
      <dsp:nvSpPr>
        <dsp:cNvPr id="0" name=""/>
        <dsp:cNvSpPr/>
      </dsp:nvSpPr>
      <dsp:spPr>
        <a:xfrm>
          <a:off x="2155587" y="2731460"/>
          <a:ext cx="593003" cy="510951"/>
        </a:xfrm>
        <a:prstGeom prst="hexagon">
          <a:avLst>
            <a:gd name="adj" fmla="val 28900"/>
            <a:gd name="vf" fmla="val 115470"/>
          </a:avLst>
        </a:prstGeom>
        <a:solidFill>
          <a:schemeClr val="bg2">
            <a:alpha val="77000"/>
          </a:schemeClr>
        </a:solidFill>
        <a:ln w="28575" cmpd="sng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32CC8-5520-45C3-9D26-36C009C56BDA}">
      <dsp:nvSpPr>
        <dsp:cNvPr id="0" name=""/>
        <dsp:cNvSpPr/>
      </dsp:nvSpPr>
      <dsp:spPr>
        <a:xfrm>
          <a:off x="2297440" y="2718811"/>
          <a:ext cx="1288009" cy="11142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Futura Maxi CG Demi"/>
              <a:cs typeface="Futura Maxi CG Demi"/>
            </a:rPr>
            <a:t>Disability</a:t>
          </a:r>
          <a:endParaRPr lang="en-GB" sz="1000" kern="1200" dirty="0">
            <a:latin typeface="Futura Maxi CG Demi"/>
            <a:cs typeface="Futura Maxi CG Demi"/>
          </a:endParaRPr>
        </a:p>
      </dsp:txBody>
      <dsp:txXfrm>
        <a:off x="2297440" y="2718811"/>
        <a:ext cx="1288009" cy="1114279"/>
      </dsp:txXfrm>
    </dsp:sp>
    <dsp:sp modelId="{FF82007D-71D7-4A49-9EDF-7F6A308CF703}">
      <dsp:nvSpPr>
        <dsp:cNvPr id="0" name=""/>
        <dsp:cNvSpPr/>
      </dsp:nvSpPr>
      <dsp:spPr>
        <a:xfrm>
          <a:off x="1452172" y="1776637"/>
          <a:ext cx="593003" cy="510951"/>
        </a:xfrm>
        <a:prstGeom prst="hexagon">
          <a:avLst>
            <a:gd name="adj" fmla="val 28900"/>
            <a:gd name="vf" fmla="val 115470"/>
          </a:avLst>
        </a:prstGeom>
        <a:solidFill>
          <a:schemeClr val="bg2">
            <a:alpha val="77000"/>
          </a:schemeClr>
        </a:solidFill>
        <a:ln w="28575" cmpd="sng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09898-4A9C-4828-9251-6DE626A09D6E}">
      <dsp:nvSpPr>
        <dsp:cNvPr id="0" name=""/>
        <dsp:cNvSpPr/>
      </dsp:nvSpPr>
      <dsp:spPr>
        <a:xfrm>
          <a:off x="1110701" y="2033454"/>
          <a:ext cx="1288009" cy="11142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Futura Maxi CG Demi"/>
              <a:cs typeface="Futura Maxi CG Demi"/>
            </a:rPr>
            <a:t>Literacy and education</a:t>
          </a:r>
          <a:endParaRPr lang="en-GB" sz="1000" kern="1200" dirty="0">
            <a:latin typeface="Futura Maxi CG Demi"/>
            <a:cs typeface="Futura Maxi CG Demi"/>
          </a:endParaRPr>
        </a:p>
      </dsp:txBody>
      <dsp:txXfrm>
        <a:off x="1110701" y="2033454"/>
        <a:ext cx="1288009" cy="1114279"/>
      </dsp:txXfrm>
    </dsp:sp>
    <dsp:sp modelId="{C5B9020F-796A-4512-B40A-EE0FB771CE32}">
      <dsp:nvSpPr>
        <dsp:cNvPr id="0" name=""/>
        <dsp:cNvSpPr/>
      </dsp:nvSpPr>
      <dsp:spPr>
        <a:xfrm>
          <a:off x="1110701" y="683823"/>
          <a:ext cx="1288009" cy="11142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Futura Maxi CG Demi"/>
              <a:cs typeface="Futura Maxi CG Demi"/>
            </a:rPr>
            <a:t>Mobile and virtual computing</a:t>
          </a:r>
          <a:endParaRPr lang="en-GB" sz="1000" kern="1200" dirty="0">
            <a:latin typeface="Futura Maxi CG Demi"/>
            <a:cs typeface="Futura Maxi CG Demi"/>
          </a:endParaRPr>
        </a:p>
      </dsp:txBody>
      <dsp:txXfrm>
        <a:off x="1110701" y="683823"/>
        <a:ext cx="1288009" cy="11142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C2040F-407B-44D4-8834-1BB16C792622}">
      <dsp:nvSpPr>
        <dsp:cNvPr id="0" name=""/>
        <dsp:cNvSpPr/>
      </dsp:nvSpPr>
      <dsp:spPr>
        <a:xfrm>
          <a:off x="1287143" y="0"/>
          <a:ext cx="3402377" cy="3402377"/>
        </a:xfrm>
        <a:prstGeom prst="ellipse">
          <a:avLst/>
        </a:prstGeom>
        <a:solidFill>
          <a:srgbClr val="4D4F53"/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>
              <a:latin typeface="Futura Maxi CG Demi"/>
              <a:cs typeface="Futura Maxi CG Demi"/>
            </a:rPr>
            <a:t>Inclusive IT</a:t>
          </a:r>
          <a:endParaRPr lang="en-GB" sz="600" kern="1200" dirty="0">
            <a:latin typeface="Futura Maxi CG Demi"/>
            <a:cs typeface="Futura Maxi CG Demi"/>
          </a:endParaRPr>
        </a:p>
      </dsp:txBody>
      <dsp:txXfrm>
        <a:off x="2350386" y="170118"/>
        <a:ext cx="1275891" cy="340237"/>
      </dsp:txXfrm>
    </dsp:sp>
    <dsp:sp modelId="{B8555740-81B1-4152-992B-DA27CA02435D}">
      <dsp:nvSpPr>
        <dsp:cNvPr id="0" name=""/>
        <dsp:cNvSpPr/>
      </dsp:nvSpPr>
      <dsp:spPr>
        <a:xfrm>
          <a:off x="1542321" y="510356"/>
          <a:ext cx="2892021" cy="2892021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smtClean="0">
              <a:latin typeface="Futura Maxi CG Demi"/>
              <a:cs typeface="Futura Maxi CG Demi"/>
            </a:rPr>
            <a:t>Bids &amp; </a:t>
          </a:r>
          <a:r>
            <a:rPr lang="en-GB" sz="600" kern="1200" dirty="0" smtClean="0">
              <a:latin typeface="Futura Maxi CG Demi"/>
              <a:cs typeface="Futura Maxi CG Demi"/>
            </a:rPr>
            <a:t>Solutions</a:t>
          </a:r>
          <a:endParaRPr lang="en-GB" sz="600" kern="1200" dirty="0">
            <a:latin typeface="Futura Maxi CG Demi"/>
            <a:cs typeface="Futura Maxi CG Demi"/>
          </a:endParaRPr>
        </a:p>
      </dsp:txBody>
      <dsp:txXfrm>
        <a:off x="2364739" y="676647"/>
        <a:ext cx="1247184" cy="332582"/>
      </dsp:txXfrm>
    </dsp:sp>
    <dsp:sp modelId="{E3EC9FDF-F0A8-44AD-B111-66A3794B1493}">
      <dsp:nvSpPr>
        <dsp:cNvPr id="0" name=""/>
        <dsp:cNvSpPr/>
      </dsp:nvSpPr>
      <dsp:spPr>
        <a:xfrm>
          <a:off x="1797499" y="1020713"/>
          <a:ext cx="2381664" cy="2381664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>
              <a:ln>
                <a:noFill/>
              </a:ln>
              <a:solidFill>
                <a:srgbClr val="4D4F53"/>
              </a:solidFill>
              <a:latin typeface="Futura Maxi CG Demi"/>
              <a:cs typeface="Futura Maxi CG Demi"/>
            </a:rPr>
            <a:t>Procurement</a:t>
          </a:r>
          <a:endParaRPr lang="en-GB" sz="600" kern="1200" dirty="0">
            <a:ln>
              <a:noFill/>
            </a:ln>
            <a:solidFill>
              <a:srgbClr val="4D4F53"/>
            </a:solidFill>
            <a:latin typeface="Futura Maxi CG Demi"/>
            <a:cs typeface="Futura Maxi CG Demi"/>
          </a:endParaRPr>
        </a:p>
      </dsp:txBody>
      <dsp:txXfrm>
        <a:off x="2372076" y="1185048"/>
        <a:ext cx="1232511" cy="328669"/>
      </dsp:txXfrm>
    </dsp:sp>
    <dsp:sp modelId="{1F751424-1D74-47BD-B6CE-C9F1CEDEB878}">
      <dsp:nvSpPr>
        <dsp:cNvPr id="0" name=""/>
        <dsp:cNvSpPr/>
      </dsp:nvSpPr>
      <dsp:spPr>
        <a:xfrm>
          <a:off x="2052678" y="1531070"/>
          <a:ext cx="1871307" cy="1871307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>
              <a:solidFill>
                <a:schemeClr val="bg1"/>
              </a:solidFill>
              <a:latin typeface="Futura Maxi CG Demi"/>
              <a:cs typeface="Futura Maxi CG Demi"/>
            </a:rPr>
            <a:t>Service Management</a:t>
          </a:r>
          <a:endParaRPr lang="en-GB" sz="600" kern="1200" dirty="0">
            <a:solidFill>
              <a:schemeClr val="bg1"/>
            </a:solidFill>
            <a:latin typeface="Futura Maxi CG Demi"/>
            <a:cs typeface="Futura Maxi CG Demi"/>
          </a:endParaRPr>
        </a:p>
      </dsp:txBody>
      <dsp:txXfrm>
        <a:off x="2483078" y="1699487"/>
        <a:ext cx="1010506" cy="336835"/>
      </dsp:txXfrm>
    </dsp:sp>
    <dsp:sp modelId="{9EFB077E-0BEA-4D84-AFB2-F0730717937C}">
      <dsp:nvSpPr>
        <dsp:cNvPr id="0" name=""/>
        <dsp:cNvSpPr/>
      </dsp:nvSpPr>
      <dsp:spPr>
        <a:xfrm>
          <a:off x="2307856" y="2041426"/>
          <a:ext cx="1360951" cy="136095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>
              <a:solidFill>
                <a:srgbClr val="FFFFFF"/>
              </a:solidFill>
              <a:latin typeface="Futura Maxi CG Demi"/>
              <a:cs typeface="Futura Maxi CG Demi"/>
            </a:rPr>
            <a:t>Support Services</a:t>
          </a:r>
          <a:endParaRPr lang="en-GB" sz="600" kern="1200" dirty="0">
            <a:solidFill>
              <a:srgbClr val="FFFFFF"/>
            </a:solidFill>
            <a:latin typeface="Futura Maxi CG Demi"/>
            <a:cs typeface="Futura Maxi CG Demi"/>
          </a:endParaRPr>
        </a:p>
      </dsp:txBody>
      <dsp:txXfrm>
        <a:off x="2546022" y="2211545"/>
        <a:ext cx="884618" cy="340237"/>
      </dsp:txXfrm>
    </dsp:sp>
    <dsp:sp modelId="{3471E1CD-DEC2-47B5-95E2-1C0363B5976E}">
      <dsp:nvSpPr>
        <dsp:cNvPr id="0" name=""/>
        <dsp:cNvSpPr/>
      </dsp:nvSpPr>
      <dsp:spPr>
        <a:xfrm>
          <a:off x="2563034" y="2551783"/>
          <a:ext cx="850594" cy="85059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>
              <a:latin typeface="Futura Maxi CG Demi"/>
              <a:cs typeface="Futura Maxi CG Demi"/>
            </a:rPr>
            <a:t>Integration &amp; Delivery</a:t>
          </a:r>
          <a:endParaRPr lang="en-GB" sz="600" kern="1200" dirty="0">
            <a:latin typeface="Futura Maxi CG Demi"/>
            <a:cs typeface="Futura Maxi CG Demi"/>
          </a:endParaRPr>
        </a:p>
      </dsp:txBody>
      <dsp:txXfrm>
        <a:off x="2699129" y="2678947"/>
        <a:ext cx="578404" cy="204993"/>
      </dsp:txXfrm>
    </dsp:sp>
    <dsp:sp modelId="{6CE577D1-D14A-437A-BD47-1E7DA6C95020}">
      <dsp:nvSpPr>
        <dsp:cNvPr id="0" name=""/>
        <dsp:cNvSpPr/>
      </dsp:nvSpPr>
      <dsp:spPr>
        <a:xfrm>
          <a:off x="2733153" y="2892021"/>
          <a:ext cx="510356" cy="510356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b="1" kern="1200" dirty="0" smtClean="0">
              <a:ln>
                <a:noFill/>
              </a:ln>
              <a:solidFill>
                <a:srgbClr val="4D4F53"/>
              </a:solidFill>
              <a:latin typeface="Futura Maxi CG Demi"/>
              <a:cs typeface="Futura Maxi CG Demi"/>
            </a:rPr>
            <a:t>Clients</a:t>
          </a:r>
          <a:endParaRPr lang="en-GB" sz="600" b="1" kern="1200" dirty="0">
            <a:ln>
              <a:noFill/>
            </a:ln>
            <a:solidFill>
              <a:srgbClr val="4D4F53"/>
            </a:solidFill>
            <a:latin typeface="Futura Maxi CG Demi"/>
            <a:cs typeface="Futura Maxi CG Demi"/>
          </a:endParaRPr>
        </a:p>
      </dsp:txBody>
      <dsp:txXfrm>
        <a:off x="2807893" y="3019610"/>
        <a:ext cx="360876" cy="255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0BE23-E3E1-44A9-8720-0EBD683FCC36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8FB90-E47C-4CEE-8FE1-D78A518D625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BDF_logo_RGB_White_ARTWORK_300dpi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772" y="1043608"/>
            <a:ext cx="242718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348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B1A64-584D-4365-9A10-FA3D1E49CC35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F964C-8D80-4A29-8DB3-5E697532E8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3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sl.csg.org/Trends/Megatrends%20Definitions%20and%20Categories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teachwilsonteach.cmswiki.wikispaces.net/Why+Study+Social+Studies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Lucida Sans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Lucida San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53F49F-1CCB-E34F-BAC0-B57A24598F72}" type="slidenum">
              <a:rPr lang="en-GB" sz="1000"/>
              <a:pPr eaLnBrk="1" hangingPunct="1"/>
              <a:t>1</a:t>
            </a:fld>
            <a:endParaRPr lang="en-GB"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>
                <a:latin typeface="Lucida Sans" charset="0"/>
              </a:rPr>
              <a:t>Information source </a:t>
            </a:r>
            <a:r>
              <a:rPr lang="en-GB" dirty="0">
                <a:latin typeface="Lucida Sans" charset="0"/>
              </a:rPr>
              <a:t>: </a:t>
            </a:r>
            <a:r>
              <a:rPr lang="en-GB" dirty="0">
                <a:latin typeface="Lucida Sans" charset="0"/>
                <a:hlinkClick r:id="rId3"/>
              </a:rPr>
              <a:t>http://ssl.csg.org/Trends/Megatrends%20Definitions%20and%20Categories.pdf</a:t>
            </a:r>
            <a:r>
              <a:rPr lang="en-GB" dirty="0">
                <a:latin typeface="Lucida Sans" charset="0"/>
              </a:rPr>
              <a:t> </a:t>
            </a:r>
            <a:endParaRPr lang="en-GB" dirty="0" smtClean="0">
              <a:latin typeface="Lucida Sans" charset="0"/>
            </a:endParaRPr>
          </a:p>
          <a:p>
            <a:endParaRPr lang="en-GB" dirty="0" smtClean="0">
              <a:latin typeface="Lucida Sans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Lucida Sans" charset="0"/>
              </a:rPr>
              <a:t>Image source: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http://teachwilsonteach.cmswiki.wikispaces.net/Why+Study+Social+Studies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latin typeface="Lucida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Lucida San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9C9AB8-B0EB-634F-BBCF-1E672B1B3291}" type="slidenum">
              <a:rPr lang="en-GB" sz="1000"/>
              <a:pPr eaLnBrk="1" hangingPunct="1"/>
              <a:t>3</a:t>
            </a:fld>
            <a:endParaRPr lang="en-GB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Lucida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Lucida San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67BE0AD-7518-1142-A05A-4D225777B0B1}" type="slidenum">
              <a:rPr lang="en-GB" sz="1000"/>
              <a:pPr eaLnBrk="1" hangingPunct="1"/>
              <a:t>4</a:t>
            </a:fld>
            <a:endParaRPr lang="en-GB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Lucida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Lucida San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F52711D-3711-2B44-AA6F-727BFE132871}" type="slidenum">
              <a:rPr lang="en-GB" sz="1000"/>
              <a:pPr eaLnBrk="1" hangingPunct="1"/>
              <a:t>6</a:t>
            </a:fld>
            <a:endParaRPr lang="en-GB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4313" y="487363"/>
            <a:ext cx="5354637" cy="3013075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Lucida Sans" charset="0"/>
              </a:rPr>
              <a:t>This Example is from Fuji Xerox</a:t>
            </a:r>
          </a:p>
          <a:p>
            <a:pPr eaLnBrk="1" hangingPunct="1"/>
            <a:endParaRPr lang="en-GB">
              <a:latin typeface="Lucida Sans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Lucida San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9FA59E-D088-FB48-8619-4C8C2968C30D}" type="slidenum">
              <a:rPr lang="de-DE" sz="1000"/>
              <a:pPr eaLnBrk="1" hangingPunct="1"/>
              <a:t>8</a:t>
            </a:fld>
            <a:endParaRPr lang="de-DE"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4313" y="487363"/>
            <a:ext cx="5354637" cy="30130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Lucida Sans" charset="0"/>
              </a:rPr>
              <a:t>By offering Accessibility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Lucida San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D4DB252-3C44-CE47-AF87-2603C1988618}" type="slidenum">
              <a:rPr lang="de-DE" sz="1000"/>
              <a:pPr eaLnBrk="1" hangingPunct="1"/>
              <a:t>9</a:t>
            </a:fld>
            <a:endParaRPr lang="de-DE"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4313" y="487363"/>
            <a:ext cx="5354637" cy="30130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Lucida Sans" charset="0"/>
              </a:rPr>
              <a:t>Source University Of Southampton</a:t>
            </a:r>
          </a:p>
          <a:p>
            <a:pPr eaLnBrk="1" hangingPunct="1"/>
            <a:endParaRPr lang="en-GB">
              <a:latin typeface="Lucida Sans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Lucida San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E19DB8A-6377-654A-9381-EEA7C92F546B}" type="slidenum">
              <a:rPr lang="de-DE" sz="1000"/>
              <a:pPr eaLnBrk="1" hangingPunct="1"/>
              <a:t>10</a:t>
            </a:fld>
            <a:endParaRPr lang="de-DE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Lucida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Lucida San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2A38E5D-DD42-1143-9C76-7EF4DBF19CBE}" type="slidenum">
              <a:rPr lang="en-GB" sz="1000"/>
              <a:pPr eaLnBrk="1" hangingPunct="1"/>
              <a:t>17</a:t>
            </a:fld>
            <a:endParaRPr lang="en-GB" sz="1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Lucida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Lucida San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6E352BD-D766-404A-B4CE-62A8A8CE2EE7}" type="slidenum">
              <a:rPr lang="en-GB" sz="1000"/>
              <a:pPr eaLnBrk="1" hangingPunct="1"/>
              <a:t>18</a:t>
            </a:fld>
            <a:endParaRPr lang="en-GB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64575"/>
            <a:ext cx="6464176" cy="110251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4D4F53"/>
                </a:solidFill>
                <a:latin typeface="Futura Maxi CG Bold"/>
                <a:cs typeface="Futura Maxi CG Bold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435846"/>
            <a:ext cx="6680200" cy="94297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Futura Maxi CG Demi"/>
                <a:cs typeface="Futura Maxi CG Dem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DE2903-6054-400F-B89D-E6F1D1E1ACDA}" type="datetime1">
              <a:rPr lang="en-GB" smtClean="0"/>
              <a:pPr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59" t="45245" r="63800"/>
          <a:stretch/>
        </p:blipFill>
        <p:spPr>
          <a:xfrm>
            <a:off x="1" y="2085696"/>
            <a:ext cx="493205" cy="74023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1520" y="4731990"/>
            <a:ext cx="2448272" cy="324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2031690"/>
            <a:ext cx="467544" cy="97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echtaskforce_transparent_highres300p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11509"/>
            <a:ext cx="1602873" cy="9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769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22" y="1200151"/>
            <a:ext cx="8350250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9EBEB0-5921-4F1D-874E-F1DB1D791505}" type="datetime1">
              <a:rPr lang="en-GB" smtClean="0"/>
              <a:pPr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909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4D4F53"/>
                </a:solidFill>
              </a:defRPr>
            </a:lvl1pPr>
            <a:lvl2pPr>
              <a:defRPr sz="2400">
                <a:solidFill>
                  <a:srgbClr val="4D4F53"/>
                </a:solidFill>
              </a:defRPr>
            </a:lvl2pPr>
            <a:lvl3pPr>
              <a:defRPr sz="2000">
                <a:solidFill>
                  <a:srgbClr val="007AC9"/>
                </a:solidFill>
              </a:defRPr>
            </a:lvl3pPr>
            <a:lvl4pPr>
              <a:defRPr sz="1800">
                <a:solidFill>
                  <a:srgbClr val="4D4F53"/>
                </a:solidFill>
              </a:defRPr>
            </a:lvl4pPr>
            <a:lvl5pPr>
              <a:defRPr sz="1800">
                <a:solidFill>
                  <a:srgbClr val="4D4F5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792B7-C42B-402F-844E-98C96EC5E7E8}" type="datetime1">
              <a:rPr lang="en-GB" smtClean="0"/>
              <a:pPr/>
              <a:t>27/11/2018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573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1600"/>
            <a:ext cx="4040188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1660"/>
            <a:ext cx="4040188" cy="283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227832"/>
            <a:ext cx="4041775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61660"/>
            <a:ext cx="4041775" cy="283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1536C-7245-4145-B3AB-7EB4B01BE6E3}" type="datetime1">
              <a:rPr lang="en-GB" smtClean="0"/>
              <a:pPr/>
              <a:t>27/11/2018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6889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97819"/>
            <a:ext cx="6680200" cy="1102519"/>
          </a:xfrm>
        </p:spPr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876550"/>
            <a:ext cx="6680200" cy="942975"/>
          </a:xfrm>
        </p:spPr>
        <p:txBody>
          <a:bodyPr/>
          <a:lstStyle>
            <a:lvl1pPr marL="0" indent="0" algn="l">
              <a:buNone/>
              <a:defRPr>
                <a:solidFill>
                  <a:srgbClr val="007A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DE2903-6054-400F-B89D-E6F1D1E1ACDA}" type="datetime1">
              <a:rPr lang="en-GB" smtClean="0"/>
              <a:pPr/>
              <a:t>27/11/2018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02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22" y="1200151"/>
            <a:ext cx="8350250" cy="3394472"/>
          </a:xfrm>
        </p:spPr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  <a:lvl2pPr>
              <a:defRPr>
                <a:solidFill>
                  <a:srgbClr val="007AC9"/>
                </a:solidFill>
              </a:defRPr>
            </a:lvl2pPr>
            <a:lvl3pPr>
              <a:defRPr>
                <a:solidFill>
                  <a:srgbClr val="007AC9"/>
                </a:solidFill>
              </a:defRPr>
            </a:lvl3pPr>
            <a:lvl4pPr>
              <a:defRPr>
                <a:solidFill>
                  <a:srgbClr val="4D4F53"/>
                </a:solidFill>
              </a:defRPr>
            </a:lvl4pPr>
            <a:lvl5pPr>
              <a:defRPr>
                <a:solidFill>
                  <a:srgbClr val="4D4F5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2B4B3"/>
                </a:solidFill>
              </a:defRPr>
            </a:lvl1pPr>
          </a:lstStyle>
          <a:p>
            <a:fld id="{C39EBEB0-5921-4F1D-874E-F1DB1D791505}" type="datetime1">
              <a:rPr lang="en-GB" smtClean="0"/>
              <a:pPr/>
              <a:t>27/11/2018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2B4B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4B3"/>
                </a:solidFill>
              </a:defRPr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3438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4D4F53"/>
                </a:solidFill>
              </a:defRPr>
            </a:lvl1pPr>
            <a:lvl2pPr>
              <a:defRPr sz="2400">
                <a:solidFill>
                  <a:srgbClr val="4D4F53"/>
                </a:solidFill>
              </a:defRPr>
            </a:lvl2pPr>
            <a:lvl3pPr>
              <a:defRPr sz="2000">
                <a:solidFill>
                  <a:srgbClr val="007AC9"/>
                </a:solidFill>
              </a:defRPr>
            </a:lvl3pPr>
            <a:lvl4pPr>
              <a:defRPr sz="1800">
                <a:solidFill>
                  <a:srgbClr val="4D4F53"/>
                </a:solidFill>
              </a:defRPr>
            </a:lvl4pPr>
            <a:lvl5pPr>
              <a:defRPr sz="1800">
                <a:solidFill>
                  <a:srgbClr val="4D4F5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4D4F53"/>
                </a:solidFill>
              </a:defRPr>
            </a:lvl1pPr>
            <a:lvl2pPr>
              <a:defRPr sz="2400">
                <a:solidFill>
                  <a:srgbClr val="4D4F53"/>
                </a:solidFill>
              </a:defRPr>
            </a:lvl2pPr>
            <a:lvl3pPr>
              <a:defRPr sz="2000">
                <a:solidFill>
                  <a:srgbClr val="007AC9"/>
                </a:solidFill>
              </a:defRPr>
            </a:lvl3pPr>
            <a:lvl4pPr>
              <a:defRPr sz="1800">
                <a:solidFill>
                  <a:srgbClr val="4D4F53"/>
                </a:solidFill>
              </a:defRPr>
            </a:lvl4pPr>
            <a:lvl5pPr>
              <a:defRPr sz="1800">
                <a:solidFill>
                  <a:srgbClr val="4D4F5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2B4B3"/>
                </a:solidFill>
              </a:defRPr>
            </a:lvl1pPr>
          </a:lstStyle>
          <a:p>
            <a:fld id="{B19792B7-C42B-402F-844E-98C96EC5E7E8}" type="datetime1">
              <a:rPr lang="en-GB" smtClean="0"/>
              <a:pPr/>
              <a:t>27/11/2018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2B4B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4B3"/>
                </a:solidFill>
              </a:defRPr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15659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1600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4D4F53"/>
                </a:solidFill>
              </a:defRPr>
            </a:lvl1pPr>
            <a:lvl2pPr marL="457200" indent="0">
              <a:buNone/>
              <a:defRPr sz="2000" b="0">
                <a:solidFill>
                  <a:srgbClr val="4D4F53"/>
                </a:solidFill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1660"/>
            <a:ext cx="4040188" cy="2832962"/>
          </a:xfrm>
        </p:spPr>
        <p:txBody>
          <a:bodyPr/>
          <a:lstStyle>
            <a:lvl1pPr>
              <a:defRPr sz="2400">
                <a:solidFill>
                  <a:srgbClr val="4D4F53"/>
                </a:solidFill>
              </a:defRPr>
            </a:lvl1pPr>
            <a:lvl2pPr>
              <a:defRPr sz="2000">
                <a:solidFill>
                  <a:srgbClr val="4D4F53"/>
                </a:solidFill>
              </a:defRPr>
            </a:lvl2pPr>
            <a:lvl3pPr>
              <a:defRPr sz="1800">
                <a:solidFill>
                  <a:srgbClr val="007AC9"/>
                </a:solidFill>
              </a:defRPr>
            </a:lvl3pPr>
            <a:lvl4pPr>
              <a:defRPr sz="1600">
                <a:solidFill>
                  <a:srgbClr val="4D4F53"/>
                </a:solidFill>
              </a:defRPr>
            </a:lvl4pPr>
            <a:lvl5pPr>
              <a:defRPr sz="1600">
                <a:solidFill>
                  <a:srgbClr val="4D4F5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227832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4D4F5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61660"/>
            <a:ext cx="4041775" cy="2832962"/>
          </a:xfrm>
        </p:spPr>
        <p:txBody>
          <a:bodyPr/>
          <a:lstStyle>
            <a:lvl1pPr>
              <a:defRPr sz="2400">
                <a:solidFill>
                  <a:srgbClr val="4D4F53"/>
                </a:solidFill>
              </a:defRPr>
            </a:lvl1pPr>
            <a:lvl2pPr>
              <a:defRPr sz="2000">
                <a:solidFill>
                  <a:srgbClr val="4D4F53"/>
                </a:solidFill>
              </a:defRPr>
            </a:lvl2pPr>
            <a:lvl3pPr>
              <a:defRPr sz="1800">
                <a:solidFill>
                  <a:srgbClr val="007AC9"/>
                </a:solidFill>
              </a:defRPr>
            </a:lvl3pPr>
            <a:lvl4pPr>
              <a:defRPr sz="1600">
                <a:solidFill>
                  <a:srgbClr val="4D4F53"/>
                </a:solidFill>
              </a:defRPr>
            </a:lvl4pPr>
            <a:lvl5pPr>
              <a:defRPr sz="1600">
                <a:solidFill>
                  <a:srgbClr val="4D4F5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2B4B3"/>
                </a:solidFill>
              </a:defRPr>
            </a:lvl1pPr>
          </a:lstStyle>
          <a:p>
            <a:fld id="{F171536C-7245-4145-B3AB-7EB4B01BE6E3}" type="datetime1">
              <a:rPr lang="en-GB" smtClean="0"/>
              <a:pPr/>
              <a:t>27/11/2018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2B4B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4B3"/>
                </a:solidFill>
              </a:defRPr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1630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356922" cy="85725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utura Maxi CG Bold"/>
                <a:cs typeface="Futura Maxi CG Bold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00150"/>
            <a:ext cx="8350250" cy="186589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000" indent="-342000" algn="l">
              <a:lnSpc>
                <a:spcPct val="110000"/>
              </a:lnSpc>
              <a:spcBef>
                <a:spcPts val="624"/>
              </a:spcBef>
              <a:spcAft>
                <a:spcPts val="600"/>
              </a:spcAft>
              <a:buClr>
                <a:schemeClr val="accent1"/>
              </a:buClr>
              <a:buSzPct val="165000"/>
              <a:buFont typeface="Arial"/>
              <a:buChar char="•"/>
              <a:defRPr sz="1600">
                <a:solidFill>
                  <a:srgbClr val="4D4F53"/>
                </a:solidFill>
                <a:latin typeface="Futura Maxi CG Demi"/>
                <a:cs typeface="Futura Maxi CG Demi"/>
              </a:defRPr>
            </a:lvl1pPr>
            <a:lvl2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defRPr sz="1400">
                <a:solidFill>
                  <a:srgbClr val="4D4F53"/>
                </a:solidFill>
                <a:latin typeface="Futura Maxi CG Demi"/>
                <a:cs typeface="Futura Maxi CG Demi"/>
              </a:defRPr>
            </a:lvl2pPr>
            <a:lvl3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defRPr>
                <a:solidFill>
                  <a:schemeClr val="bg1"/>
                </a:solidFill>
                <a:latin typeface="Futura Maxi CG Demi"/>
                <a:cs typeface="Futura Maxi CG Demi"/>
              </a:defRPr>
            </a:lvl3pPr>
            <a:lvl4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defRPr>
                <a:solidFill>
                  <a:srgbClr val="4D4F53"/>
                </a:solidFill>
                <a:latin typeface="Futura Maxi CG Demi"/>
                <a:cs typeface="Futura Maxi CG Demi"/>
              </a:defRPr>
            </a:lvl4pPr>
            <a:lvl5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defRPr>
                <a:solidFill>
                  <a:srgbClr val="4D4F53"/>
                </a:solidFill>
                <a:latin typeface="Futura Maxi CG Demi"/>
                <a:cs typeface="Futura Maxi CG Dem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614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1"/>
              </a:buClr>
              <a:defRPr sz="2800">
                <a:solidFill>
                  <a:srgbClr val="4D4F53"/>
                </a:solidFill>
                <a:latin typeface="Futura Maxi CG Demi"/>
                <a:cs typeface="Futura Maxi CG Demi"/>
              </a:defRPr>
            </a:lvl1pPr>
            <a:lvl2pPr>
              <a:spcAft>
                <a:spcPts val="600"/>
              </a:spcAft>
              <a:buClr>
                <a:schemeClr val="accent1"/>
              </a:buClr>
              <a:defRPr sz="2400">
                <a:solidFill>
                  <a:srgbClr val="4D4F53"/>
                </a:solidFill>
                <a:latin typeface="Futura Maxi CG Demi"/>
                <a:cs typeface="Futura Maxi CG Demi"/>
              </a:defRPr>
            </a:lvl2pPr>
            <a:lvl3pPr>
              <a:spcAft>
                <a:spcPts val="600"/>
              </a:spcAft>
              <a:buClr>
                <a:schemeClr val="accent1"/>
              </a:buClr>
              <a:defRPr sz="2000">
                <a:solidFill>
                  <a:schemeClr val="bg1"/>
                </a:solidFill>
                <a:latin typeface="Futura Maxi CG Demi"/>
                <a:cs typeface="Futura Maxi CG Demi"/>
              </a:defRPr>
            </a:lvl3pPr>
            <a:lvl4pPr>
              <a:spcAft>
                <a:spcPts val="600"/>
              </a:spcAft>
              <a:buClr>
                <a:schemeClr val="accent1"/>
              </a:buClr>
              <a:defRPr sz="1800">
                <a:solidFill>
                  <a:srgbClr val="4D4F53"/>
                </a:solidFill>
                <a:latin typeface="Futura Maxi CG Demi"/>
                <a:cs typeface="Futura Maxi CG Demi"/>
              </a:defRPr>
            </a:lvl4pPr>
            <a:lvl5pPr>
              <a:spcAft>
                <a:spcPts val="600"/>
              </a:spcAft>
              <a:buClr>
                <a:schemeClr val="accent1"/>
              </a:buClr>
              <a:defRPr sz="1800">
                <a:solidFill>
                  <a:srgbClr val="4D4F53"/>
                </a:solidFill>
                <a:latin typeface="Futura Maxi CG Demi"/>
                <a:cs typeface="Futura Maxi CG Dem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1"/>
              </a:buClr>
              <a:defRPr sz="2800">
                <a:solidFill>
                  <a:srgbClr val="4D4F53"/>
                </a:solidFill>
                <a:latin typeface="Futura Maxi CG Demi"/>
                <a:cs typeface="Futura Maxi CG Demi"/>
              </a:defRPr>
            </a:lvl1pPr>
            <a:lvl2pPr>
              <a:spcAft>
                <a:spcPts val="600"/>
              </a:spcAft>
              <a:buClr>
                <a:schemeClr val="accent1"/>
              </a:buClr>
              <a:defRPr sz="2400">
                <a:solidFill>
                  <a:srgbClr val="4D4F53"/>
                </a:solidFill>
                <a:latin typeface="Futura Maxi CG Demi"/>
                <a:cs typeface="Futura Maxi CG Demi"/>
              </a:defRPr>
            </a:lvl2pPr>
            <a:lvl3pPr>
              <a:spcAft>
                <a:spcPts val="600"/>
              </a:spcAft>
              <a:buClr>
                <a:schemeClr val="accent1"/>
              </a:buClr>
              <a:defRPr sz="2000">
                <a:solidFill>
                  <a:schemeClr val="bg1"/>
                </a:solidFill>
                <a:latin typeface="Futura Maxi CG Demi"/>
                <a:cs typeface="Futura Maxi CG Demi"/>
              </a:defRPr>
            </a:lvl3pPr>
            <a:lvl4pPr>
              <a:spcAft>
                <a:spcPts val="600"/>
              </a:spcAft>
              <a:buClr>
                <a:schemeClr val="accent1"/>
              </a:buClr>
              <a:defRPr sz="1800">
                <a:solidFill>
                  <a:srgbClr val="4D4F53"/>
                </a:solidFill>
                <a:latin typeface="Futura Maxi CG Demi"/>
                <a:cs typeface="Futura Maxi CG Demi"/>
              </a:defRPr>
            </a:lvl4pPr>
            <a:lvl5pPr>
              <a:spcAft>
                <a:spcPts val="600"/>
              </a:spcAft>
              <a:buClr>
                <a:schemeClr val="accent1"/>
              </a:buClr>
              <a:defRPr sz="1800">
                <a:solidFill>
                  <a:srgbClr val="4D4F53"/>
                </a:solidFill>
                <a:latin typeface="Futura Maxi CG Demi"/>
                <a:cs typeface="Futura Maxi CG Dem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792B7-C42B-402F-844E-98C96EC5E7E8}" type="datetime1">
              <a:rPr lang="en-GB" smtClean="0"/>
              <a:pPr/>
              <a:t>27/11/2018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356922" cy="85725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Futura Maxi CG Bold"/>
                <a:cs typeface="Futura Maxi CG Bold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2055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160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4D4F53"/>
                </a:solidFill>
              </a:defRPr>
            </a:lvl1pPr>
            <a:lvl2pPr marL="457200" indent="0">
              <a:buNone/>
              <a:defRPr sz="2000" b="0">
                <a:solidFill>
                  <a:srgbClr val="4D4F53"/>
                </a:solidFill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1660"/>
            <a:ext cx="4040188" cy="28329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227832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61660"/>
            <a:ext cx="4041775" cy="28329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1536C-7245-4145-B3AB-7EB4B01BE6E3}" type="datetime1">
              <a:rPr lang="en-GB" smtClean="0"/>
              <a:pPr/>
              <a:t>27/11/2018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3550" y="205979"/>
            <a:ext cx="8356922" cy="85725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Futura Maxi CG Bold"/>
                <a:cs typeface="Futura Maxi CG Bold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2727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97819"/>
            <a:ext cx="6680200" cy="1102519"/>
          </a:xfrm>
        </p:spPr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876550"/>
            <a:ext cx="6680200" cy="942975"/>
          </a:xfrm>
        </p:spPr>
        <p:txBody>
          <a:bodyPr/>
          <a:lstStyle>
            <a:lvl1pPr marL="0" indent="0" algn="l">
              <a:buNone/>
              <a:defRPr>
                <a:solidFill>
                  <a:srgbClr val="007A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2B4B3"/>
                </a:solidFill>
              </a:defRPr>
            </a:lvl1pPr>
          </a:lstStyle>
          <a:p>
            <a:fld id="{B8DE2903-6054-400F-B89D-E6F1D1E1ACDA}" type="datetime1">
              <a:rPr lang="en-GB" smtClean="0"/>
              <a:pPr/>
              <a:t>27/11/2018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2B4B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4B3"/>
                </a:solidFill>
              </a:defRPr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4842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22" y="1200151"/>
            <a:ext cx="8350250" cy="3394472"/>
          </a:xfrm>
        </p:spPr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  <a:lvl2pPr>
              <a:defRPr>
                <a:solidFill>
                  <a:srgbClr val="4D4F53"/>
                </a:solidFill>
              </a:defRPr>
            </a:lvl2pPr>
            <a:lvl3pPr>
              <a:defRPr>
                <a:solidFill>
                  <a:srgbClr val="007AC9"/>
                </a:solidFill>
              </a:defRPr>
            </a:lvl3pPr>
            <a:lvl4pPr>
              <a:defRPr>
                <a:solidFill>
                  <a:srgbClr val="4D4F53"/>
                </a:solidFill>
              </a:defRPr>
            </a:lvl4pPr>
            <a:lvl5pPr>
              <a:defRPr>
                <a:solidFill>
                  <a:srgbClr val="4D4F5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9EBEB0-5921-4F1D-874E-F1DB1D791505}" type="datetime1">
              <a:rPr lang="en-GB" smtClean="0"/>
              <a:pPr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413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4D4F53"/>
                </a:solidFill>
              </a:defRPr>
            </a:lvl1pPr>
            <a:lvl2pPr>
              <a:defRPr sz="2400">
                <a:solidFill>
                  <a:srgbClr val="4D4F53"/>
                </a:solidFill>
              </a:defRPr>
            </a:lvl2pPr>
            <a:lvl3pPr>
              <a:defRPr sz="2000">
                <a:solidFill>
                  <a:srgbClr val="007AC9"/>
                </a:solidFill>
              </a:defRPr>
            </a:lvl3pPr>
            <a:lvl4pPr>
              <a:defRPr sz="1800">
                <a:solidFill>
                  <a:srgbClr val="4D4F53"/>
                </a:solidFill>
              </a:defRPr>
            </a:lvl4pPr>
            <a:lvl5pPr>
              <a:defRPr sz="1800">
                <a:solidFill>
                  <a:srgbClr val="4D4F5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4D4F53"/>
                </a:solidFill>
              </a:defRPr>
            </a:lvl1pPr>
            <a:lvl2pPr>
              <a:defRPr sz="2400">
                <a:solidFill>
                  <a:srgbClr val="4D4F53"/>
                </a:solidFill>
              </a:defRPr>
            </a:lvl2pPr>
            <a:lvl3pPr>
              <a:defRPr sz="2000">
                <a:solidFill>
                  <a:srgbClr val="007AC9"/>
                </a:solidFill>
              </a:defRPr>
            </a:lvl3pPr>
            <a:lvl4pPr>
              <a:defRPr sz="1800">
                <a:solidFill>
                  <a:srgbClr val="4D4F53"/>
                </a:solidFill>
              </a:defRPr>
            </a:lvl4pPr>
            <a:lvl5pPr>
              <a:defRPr sz="1800">
                <a:solidFill>
                  <a:srgbClr val="4D4F5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2B4B3"/>
                </a:solidFill>
              </a:defRPr>
            </a:lvl1pPr>
          </a:lstStyle>
          <a:p>
            <a:fld id="{B19792B7-C42B-402F-844E-98C96EC5E7E8}" type="datetime1">
              <a:rPr lang="en-GB" smtClean="0"/>
              <a:pPr/>
              <a:t>27/11/2018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2B4B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4B3"/>
                </a:solidFill>
              </a:defRPr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5913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1600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4D4F53"/>
                </a:solidFill>
              </a:defRPr>
            </a:lvl1pPr>
            <a:lvl2pPr marL="457200" indent="0">
              <a:buNone/>
              <a:defRPr sz="2000" b="0">
                <a:solidFill>
                  <a:srgbClr val="4D4F53"/>
                </a:solidFill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1660"/>
            <a:ext cx="4040188" cy="2832962"/>
          </a:xfrm>
        </p:spPr>
        <p:txBody>
          <a:bodyPr/>
          <a:lstStyle>
            <a:lvl1pPr>
              <a:defRPr sz="2400">
                <a:solidFill>
                  <a:srgbClr val="4D4F53"/>
                </a:solidFill>
              </a:defRPr>
            </a:lvl1pPr>
            <a:lvl2pPr>
              <a:defRPr sz="2000">
                <a:solidFill>
                  <a:srgbClr val="4D4F53"/>
                </a:solidFill>
              </a:defRPr>
            </a:lvl2pPr>
            <a:lvl3pPr>
              <a:defRPr sz="1800">
                <a:solidFill>
                  <a:srgbClr val="007AC9"/>
                </a:solidFill>
              </a:defRPr>
            </a:lvl3pPr>
            <a:lvl4pPr>
              <a:defRPr sz="1600">
                <a:solidFill>
                  <a:srgbClr val="4D4F53"/>
                </a:solidFill>
              </a:defRPr>
            </a:lvl4pPr>
            <a:lvl5pPr>
              <a:defRPr sz="1600">
                <a:solidFill>
                  <a:srgbClr val="4D4F5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227832"/>
            <a:ext cx="4041775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61660"/>
            <a:ext cx="4041775" cy="2832962"/>
          </a:xfrm>
        </p:spPr>
        <p:txBody>
          <a:bodyPr/>
          <a:lstStyle>
            <a:lvl1pPr>
              <a:defRPr sz="2400">
                <a:solidFill>
                  <a:srgbClr val="4D4F53"/>
                </a:solidFill>
              </a:defRPr>
            </a:lvl1pPr>
            <a:lvl2pPr>
              <a:defRPr sz="2000">
                <a:solidFill>
                  <a:srgbClr val="4D4F53"/>
                </a:solidFill>
              </a:defRPr>
            </a:lvl2pPr>
            <a:lvl3pPr>
              <a:defRPr sz="1800">
                <a:solidFill>
                  <a:srgbClr val="007AC9"/>
                </a:solidFill>
              </a:defRPr>
            </a:lvl3pPr>
            <a:lvl4pPr>
              <a:defRPr sz="1600">
                <a:solidFill>
                  <a:srgbClr val="4D4F53"/>
                </a:solidFill>
              </a:defRPr>
            </a:lvl4pPr>
            <a:lvl5pPr>
              <a:defRPr sz="1600">
                <a:solidFill>
                  <a:srgbClr val="4D4F5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1536C-7245-4145-B3AB-7EB4B01BE6E3}" type="datetime1">
              <a:rPr lang="en-GB" smtClean="0"/>
              <a:pPr/>
              <a:t>27/11/2018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2837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97819"/>
            <a:ext cx="6680200" cy="1102519"/>
          </a:xfrm>
        </p:spPr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876550"/>
            <a:ext cx="6680200" cy="942975"/>
          </a:xfrm>
        </p:spPr>
        <p:txBody>
          <a:bodyPr/>
          <a:lstStyle>
            <a:lvl1pPr marL="0" indent="0" algn="l">
              <a:buNone/>
              <a:defRPr>
                <a:solidFill>
                  <a:srgbClr val="007A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DE2903-6054-400F-B89D-E6F1D1E1ACDA}" type="datetime1">
              <a:rPr lang="en-GB" smtClean="0"/>
              <a:pPr/>
              <a:t>27/11/2018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3706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938467-6E8E-4D77-BCD9-E3EF572BB5CB}" type="datetime1">
              <a:rPr lang="en-GB" smtClean="0"/>
              <a:pPr/>
              <a:t>27/11/2018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bdf_secondary_RGB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803998"/>
            <a:ext cx="1856207" cy="144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4D4F53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7C7C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7C7C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7C7C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7C7C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3550" y="205979"/>
            <a:ext cx="626869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35025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B2B4B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938467-6E8E-4D77-BCD9-E3EF572BB5CB}" type="datetime1">
              <a:rPr lang="en-GB" smtClean="0"/>
              <a:pPr/>
              <a:t>27/11/2018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B2B4B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613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B2B4B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1" y="4729163"/>
            <a:ext cx="8355013" cy="0"/>
          </a:xfrm>
          <a:prstGeom prst="line">
            <a:avLst/>
          </a:prstGeom>
          <a:ln w="38100">
            <a:solidFill>
              <a:srgbClr val="4D4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3600" y="194401"/>
            <a:ext cx="2103120" cy="91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028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4D4F53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7C7C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7C7C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7C7C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7C7C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7AC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3550" y="205979"/>
            <a:ext cx="626869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35025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B2B4B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938467-6E8E-4D77-BCD9-E3EF572BB5CB}" type="datetime1">
              <a:rPr lang="en-GB" smtClean="0"/>
              <a:pPr/>
              <a:t>27/11/2018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B2B4B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613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B2B4B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1" y="4729163"/>
            <a:ext cx="8355013" cy="0"/>
          </a:xfrm>
          <a:prstGeom prst="line">
            <a:avLst/>
          </a:prstGeom>
          <a:ln w="38100">
            <a:solidFill>
              <a:srgbClr val="4D4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3600" y="194399"/>
            <a:ext cx="1800000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986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4D4F53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7C7C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7C7C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7C7C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7C7C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7AC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3550" y="205979"/>
            <a:ext cx="626869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35025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938467-6E8E-4D77-BCD9-E3EF572BB5CB}" type="datetime1">
              <a:rPr lang="en-GB" smtClean="0"/>
              <a:pPr/>
              <a:t>27/11/2018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B2B4B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613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B2B4B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C83A6AC-CD0A-4635-BD95-B771BF01658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1" y="4729163"/>
            <a:ext cx="8355013" cy="0"/>
          </a:xfrm>
          <a:prstGeom prst="line">
            <a:avLst/>
          </a:prstGeom>
          <a:ln w="38100">
            <a:solidFill>
              <a:srgbClr val="4D4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3600" y="195486"/>
            <a:ext cx="2015836" cy="91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29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4D4F53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7C7C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7C7C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7C7C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7C7C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7AC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7AC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7AC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7AC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7AC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ctrTitle"/>
          </p:nvPr>
        </p:nvSpPr>
        <p:spPr>
          <a:xfrm>
            <a:off x="323528" y="2139702"/>
            <a:ext cx="7848872" cy="9926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4000" dirty="0"/>
              <a:t>Introducing a</a:t>
            </a:r>
            <a:r>
              <a:rPr lang="en-GB" sz="4000" dirty="0" smtClean="0"/>
              <a:t>n </a:t>
            </a:r>
            <a:r>
              <a:rPr lang="en-GB" sz="4000" dirty="0"/>
              <a:t>i</a:t>
            </a:r>
            <a:r>
              <a:rPr lang="en-GB" sz="4000" dirty="0" smtClean="0"/>
              <a:t>nclusive </a:t>
            </a:r>
            <a:r>
              <a:rPr lang="en-GB" sz="4000" dirty="0"/>
              <a:t>p</a:t>
            </a:r>
            <a:r>
              <a:rPr lang="en-GB" sz="4000" dirty="0" smtClean="0"/>
              <a:t>rocurement </a:t>
            </a:r>
            <a:r>
              <a:rPr lang="en-GB" sz="4000" dirty="0"/>
              <a:t>s</a:t>
            </a:r>
            <a:r>
              <a:rPr lang="en-GB" sz="4000" dirty="0" smtClean="0"/>
              <a:t>trategy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3" name="Picture 2" descr="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466" y="4516561"/>
            <a:ext cx="864096" cy="575469"/>
          </a:xfrm>
          <a:prstGeom prst="rect">
            <a:avLst/>
          </a:prstGeom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23528" y="4677984"/>
            <a:ext cx="43922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ucida San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rgbClr val="4D4F53"/>
                </a:solidFill>
                <a:latin typeface="Futura Maxi CG Demi"/>
                <a:cs typeface="Futura Maxi CG Demi"/>
              </a:rPr>
              <a:t>With thanks </a:t>
            </a:r>
            <a:r>
              <a:rPr lang="en-GB" sz="1200" dirty="0" smtClean="0">
                <a:solidFill>
                  <a:srgbClr val="4D4F53"/>
                </a:solidFill>
                <a:latin typeface="Futura Maxi CG Demi"/>
                <a:cs typeface="Futura Maxi CG Demi"/>
              </a:rPr>
              <a:t>to	   for </a:t>
            </a:r>
            <a:r>
              <a:rPr lang="en-GB" sz="1200" dirty="0">
                <a:solidFill>
                  <a:srgbClr val="4D4F53"/>
                </a:solidFill>
                <a:latin typeface="Futura Maxi CG Demi"/>
                <a:cs typeface="Futura Maxi CG Demi"/>
              </a:rPr>
              <a:t>providing the content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5769" y="14873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9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There are lots of benefits 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8613" y="4767263"/>
            <a:ext cx="2133600" cy="273844"/>
          </a:xfrm>
        </p:spPr>
        <p:txBody>
          <a:bodyPr/>
          <a:lstStyle/>
          <a:p>
            <a:fld id="{0C83A6AC-CD0A-4635-BD95-B771BF016580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2411760" y="1131590"/>
            <a:ext cx="4176464" cy="3375498"/>
            <a:chOff x="1979712" y="1556792"/>
            <a:chExt cx="5256584" cy="4248472"/>
          </a:xfrm>
        </p:grpSpPr>
        <p:sp>
          <p:nvSpPr>
            <p:cNvPr id="16" name="Oval 15"/>
            <p:cNvSpPr/>
            <p:nvPr/>
          </p:nvSpPr>
          <p:spPr>
            <a:xfrm>
              <a:off x="3203848" y="1556792"/>
              <a:ext cx="2664296" cy="2664296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" name="Oval 16"/>
            <p:cNvSpPr/>
            <p:nvPr/>
          </p:nvSpPr>
          <p:spPr>
            <a:xfrm>
              <a:off x="1979712" y="3140968"/>
              <a:ext cx="2664296" cy="2664296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Oval 17"/>
            <p:cNvSpPr/>
            <p:nvPr/>
          </p:nvSpPr>
          <p:spPr>
            <a:xfrm>
              <a:off x="4427984" y="3140968"/>
              <a:ext cx="2664296" cy="2664296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Oval 18"/>
            <p:cNvSpPr/>
            <p:nvPr/>
          </p:nvSpPr>
          <p:spPr>
            <a:xfrm>
              <a:off x="3203848" y="2708920"/>
              <a:ext cx="2664296" cy="26642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1916832"/>
              <a:ext cx="2088232" cy="7579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rgbClr val="FFFFFF"/>
                  </a:solidFill>
                  <a:latin typeface="Futura Maxi CG Demi"/>
                  <a:cs typeface="Futura Maxi CG Demi"/>
                </a:rPr>
                <a:t>Commercial benefits</a:t>
              </a:r>
              <a:endParaRPr lang="en-US" sz="1400" dirty="0">
                <a:solidFill>
                  <a:srgbClr val="FFFFFF"/>
                </a:solidFill>
                <a:latin typeface="Futura Maxi CG Demi"/>
                <a:cs typeface="Futura Maxi CG Dem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1880" y="3312450"/>
              <a:ext cx="2376264" cy="14126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rgbClr val="FFFFFF"/>
                  </a:solidFill>
                  <a:latin typeface="Futura Maxi CG Demi"/>
                  <a:cs typeface="Futura Maxi CG Demi"/>
                </a:rPr>
                <a:t>Innovation, </a:t>
              </a:r>
              <a:br>
                <a:rPr lang="en-US" sz="1400" dirty="0" smtClean="0">
                  <a:solidFill>
                    <a:srgbClr val="FFFFFF"/>
                  </a:solidFill>
                  <a:latin typeface="Futura Maxi CG Demi"/>
                  <a:cs typeface="Futura Maxi CG Demi"/>
                </a:rPr>
              </a:br>
              <a:r>
                <a:rPr lang="en-US" sz="1400" dirty="0" smtClean="0">
                  <a:solidFill>
                    <a:srgbClr val="FFFFFF"/>
                  </a:solidFill>
                  <a:latin typeface="Futura Maxi CG Demi"/>
                  <a:cs typeface="Futura Maxi CG Demi"/>
                </a:rPr>
                <a:t>ease of use </a:t>
              </a:r>
              <a:br>
                <a:rPr lang="en-US" sz="1400" dirty="0" smtClean="0">
                  <a:solidFill>
                    <a:srgbClr val="FFFFFF"/>
                  </a:solidFill>
                  <a:latin typeface="Futura Maxi CG Demi"/>
                  <a:cs typeface="Futura Maxi CG Demi"/>
                </a:rPr>
              </a:br>
              <a:r>
                <a:rPr lang="en-US" sz="1400" dirty="0" smtClean="0">
                  <a:solidFill>
                    <a:srgbClr val="FFFFFF"/>
                  </a:solidFill>
                  <a:latin typeface="Futura Maxi CG Demi"/>
                  <a:cs typeface="Futura Maxi CG Demi"/>
                </a:rPr>
                <a:t>and accessibility business case</a:t>
              </a:r>
              <a:endParaRPr lang="en-US" sz="1400" dirty="0">
                <a:solidFill>
                  <a:srgbClr val="FFFFFF"/>
                </a:solidFill>
                <a:latin typeface="Futura Maxi CG Demi"/>
                <a:cs typeface="Futura Maxi CG Dem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23728" y="3977247"/>
              <a:ext cx="1296144" cy="7579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rgbClr val="FFFFFF"/>
                  </a:solidFill>
                  <a:latin typeface="Futura Maxi CG Demi"/>
                  <a:cs typeface="Futura Maxi CG Demi"/>
                </a:rPr>
                <a:t>Legal benefits</a:t>
              </a:r>
              <a:endParaRPr lang="en-US" sz="1400" dirty="0">
                <a:solidFill>
                  <a:srgbClr val="FFFFFF"/>
                </a:solidFill>
                <a:latin typeface="Futura Maxi CG Demi"/>
                <a:cs typeface="Futura Maxi CG Dem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68144" y="3933055"/>
              <a:ext cx="1368152" cy="10802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rgbClr val="FFFFFF"/>
                  </a:solidFill>
                  <a:latin typeface="Futura Maxi CG Demi"/>
                  <a:cs typeface="Futura Maxi CG Demi"/>
                </a:rPr>
                <a:t>Social </a:t>
              </a:r>
              <a:br>
                <a:rPr lang="en-US" sz="1400" dirty="0" smtClean="0">
                  <a:solidFill>
                    <a:srgbClr val="FFFFFF"/>
                  </a:solidFill>
                  <a:latin typeface="Futura Maxi CG Demi"/>
                  <a:cs typeface="Futura Maxi CG Demi"/>
                </a:rPr>
              </a:br>
              <a:r>
                <a:rPr lang="en-US" sz="1400" dirty="0" smtClean="0">
                  <a:solidFill>
                    <a:srgbClr val="FFFFFF"/>
                  </a:solidFill>
                  <a:latin typeface="Futura Maxi CG Demi"/>
                  <a:cs typeface="Futura Maxi CG Demi"/>
                </a:rPr>
                <a:t>/ moral benefits</a:t>
              </a:r>
              <a:endParaRPr lang="en-US" sz="1400" dirty="0">
                <a:solidFill>
                  <a:srgbClr val="FFFFFF"/>
                </a:solidFill>
                <a:latin typeface="Futura Maxi CG Demi"/>
                <a:cs typeface="Futura Maxi CG Dem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484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7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/>
              <a:t>Not planning for inclusion costs us dear! </a:t>
            </a:r>
            <a:br>
              <a:rPr lang="en-GB" dirty="0" smtClean="0"/>
            </a:br>
            <a:r>
              <a:rPr lang="en-GB" dirty="0" smtClean="0"/>
              <a:t>Planned inclusive design pays dividends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0435331"/>
              </p:ext>
            </p:extLst>
          </p:nvPr>
        </p:nvGraphicFramePr>
        <p:xfrm>
          <a:off x="1187624" y="1275606"/>
          <a:ext cx="71287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8613" y="4767263"/>
            <a:ext cx="2133600" cy="273844"/>
          </a:xfrm>
        </p:spPr>
        <p:txBody>
          <a:bodyPr/>
          <a:lstStyle/>
          <a:p>
            <a:fld id="{0C83A6AC-CD0A-4635-BD95-B771BF01658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6" y="1761660"/>
            <a:ext cx="151216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595959"/>
                </a:solidFill>
                <a:latin typeface="Futura Maxi CG Demi"/>
                <a:ea typeface="Calibri"/>
                <a:cs typeface="Futura Maxi CG Demi"/>
              </a:rPr>
              <a:t>Inclusive design </a:t>
            </a:r>
            <a:r>
              <a:rPr lang="en-US" sz="1200" dirty="0" smtClean="0">
                <a:solidFill>
                  <a:srgbClr val="595959"/>
                </a:solidFill>
                <a:latin typeface="Futura Maxi CG Demi"/>
                <a:ea typeface="Calibri"/>
                <a:cs typeface="Futura Maxi CG Demi"/>
              </a:rPr>
              <a:t>as an afterthought</a:t>
            </a:r>
            <a:endParaRPr lang="en-US" sz="1200" dirty="0">
              <a:solidFill>
                <a:srgbClr val="595959"/>
              </a:solidFill>
              <a:latin typeface="Futura Maxi CG Demi"/>
              <a:cs typeface="Futura Maxi CG Dem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571750"/>
            <a:ext cx="158417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595959"/>
                </a:solidFill>
                <a:latin typeface="Futura Maxi CG Demi"/>
                <a:ea typeface="Calibri"/>
                <a:cs typeface="Futura Maxi CG Demi"/>
              </a:rPr>
              <a:t>Inclusive design from </a:t>
            </a:r>
            <a:r>
              <a:rPr lang="en-US" sz="1200" dirty="0" smtClean="0">
                <a:solidFill>
                  <a:srgbClr val="595959"/>
                </a:solidFill>
                <a:latin typeface="Futura Maxi CG Demi"/>
                <a:ea typeface="Calibri"/>
                <a:cs typeface="Futura Maxi CG Demi"/>
              </a:rPr>
              <a:t>half way</a:t>
            </a:r>
            <a:endParaRPr lang="en-US" sz="1200" dirty="0">
              <a:solidFill>
                <a:srgbClr val="595959"/>
              </a:solidFill>
              <a:latin typeface="Futura Maxi CG Demi"/>
              <a:cs typeface="Futura Maxi CG Dem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435846"/>
            <a:ext cx="158417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595959"/>
                </a:solidFill>
                <a:latin typeface="Futura Maxi CG Demi"/>
                <a:ea typeface="Calibri"/>
                <a:cs typeface="Futura Maxi CG Demi"/>
              </a:rPr>
              <a:t>Inclusive design from </a:t>
            </a:r>
            <a:r>
              <a:rPr lang="en-US" sz="1200" dirty="0" smtClean="0">
                <a:solidFill>
                  <a:srgbClr val="595959"/>
                </a:solidFill>
                <a:latin typeface="Futura Maxi CG Demi"/>
                <a:ea typeface="Calibri"/>
                <a:cs typeface="Futura Maxi CG Demi"/>
              </a:rPr>
              <a:t>inception</a:t>
            </a:r>
            <a:endParaRPr lang="en-US" sz="1200" dirty="0">
              <a:solidFill>
                <a:srgbClr val="595959"/>
              </a:solidFill>
              <a:latin typeface="Futura Maxi CG Demi"/>
              <a:cs typeface="Futura Maxi CG Dem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8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Procurement is the gateway to </a:t>
            </a:r>
            <a:r>
              <a:rPr lang="en-GB" dirty="0" smtClean="0"/>
              <a:t>inclusion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00150"/>
            <a:ext cx="4464496" cy="3171800"/>
          </a:xfrm>
        </p:spPr>
        <p:txBody>
          <a:bodyPr/>
          <a:lstStyle/>
          <a:p>
            <a:r>
              <a:rPr lang="en-GB" dirty="0"/>
              <a:t>Inclusive </a:t>
            </a:r>
            <a:r>
              <a:rPr lang="en-GB" dirty="0" smtClean="0"/>
              <a:t>technology (accessibility </a:t>
            </a:r>
            <a:r>
              <a:rPr lang="en-GB" dirty="0"/>
              <a:t>and </a:t>
            </a:r>
            <a:r>
              <a:rPr lang="en-GB" dirty="0" smtClean="0"/>
              <a:t>usability</a:t>
            </a:r>
            <a:r>
              <a:rPr lang="en-GB" dirty="0"/>
              <a:t>) is all pervasive. </a:t>
            </a:r>
          </a:p>
          <a:p>
            <a:r>
              <a:rPr lang="en-GB" dirty="0"/>
              <a:t>In order to provide inclusive IT systems, first we need to include accessibility in our design process.</a:t>
            </a:r>
          </a:p>
          <a:p>
            <a:r>
              <a:rPr lang="en-GB" dirty="0"/>
              <a:t>We then need to select and procure products that are as accessible as possible.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6AC-CD0A-4635-BD95-B771BF016580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970965179"/>
              </p:ext>
            </p:extLst>
          </p:nvPr>
        </p:nvGraphicFramePr>
        <p:xfrm>
          <a:off x="3779912" y="1167594"/>
          <a:ext cx="5976664" cy="34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703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An example of why an organisation needed to have an accessible procurement policy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dirty="0"/>
              <a:t>The </a:t>
            </a:r>
            <a:r>
              <a:rPr lang="en-GB" sz="2200" dirty="0" smtClean="0"/>
              <a:t>problem</a:t>
            </a:r>
            <a:endParaRPr lang="en-GB" sz="2200" dirty="0"/>
          </a:p>
          <a:p>
            <a:r>
              <a:rPr lang="en-GB" sz="1200" dirty="0" smtClean="0"/>
              <a:t>A </a:t>
            </a:r>
            <a:r>
              <a:rPr lang="en-GB" sz="1200" dirty="0"/>
              <a:t>key project worth millions of pounds for a major media client was identified as being at risk of being rejected on the grounds of inaccessibility.</a:t>
            </a:r>
          </a:p>
          <a:p>
            <a:r>
              <a:rPr lang="en-GB" sz="1200" dirty="0"/>
              <a:t>The product at the heart of the project was part of a “Core Toolset” procured centrally.</a:t>
            </a:r>
          </a:p>
          <a:p>
            <a:r>
              <a:rPr lang="en-GB" sz="1200" dirty="0"/>
              <a:t>Their testing indicated major accessibility failings. </a:t>
            </a:r>
          </a:p>
          <a:p>
            <a:r>
              <a:rPr lang="en-GB" sz="1200" dirty="0"/>
              <a:t>The vendor was insistent that the product was accessible because it had an accessibility statement (VPAT).</a:t>
            </a:r>
          </a:p>
          <a:p>
            <a:r>
              <a:rPr lang="en-GB" sz="1200" dirty="0"/>
              <a:t>It required the involvement of strategic procurement to open negotiations at a senior level.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6AC-CD0A-4635-BD95-B771BF01658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85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An example of why an organisation needed to have an accessible procurement policy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251520" y="1200150"/>
            <a:ext cx="8712968" cy="18658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The </a:t>
            </a:r>
            <a:r>
              <a:rPr lang="en-GB" sz="2200" dirty="0" smtClean="0"/>
              <a:t>solution</a:t>
            </a:r>
            <a:endParaRPr lang="en-GB" sz="2200" dirty="0"/>
          </a:p>
          <a:p>
            <a:r>
              <a:rPr lang="en-GB" sz="1200" dirty="0" smtClean="0"/>
              <a:t>Procurement </a:t>
            </a:r>
            <a:r>
              <a:rPr lang="en-GB" sz="1200" dirty="0"/>
              <a:t>hold the purse strings.</a:t>
            </a:r>
          </a:p>
          <a:p>
            <a:r>
              <a:rPr lang="en-GB" sz="1200" dirty="0"/>
              <a:t>Through procurement, they were able to gain access to senior management.</a:t>
            </a:r>
          </a:p>
          <a:p>
            <a:r>
              <a:rPr lang="en-GB" sz="1200" dirty="0"/>
              <a:t>Demonstration of the issues.</a:t>
            </a:r>
          </a:p>
          <a:p>
            <a:r>
              <a:rPr lang="en-GB" sz="1200" dirty="0"/>
              <a:t>Frank and open discussions about the limitations of the technologies (both the AT &amp; the vendor’s product).</a:t>
            </a:r>
          </a:p>
          <a:p>
            <a:r>
              <a:rPr lang="en-GB" sz="1200" dirty="0"/>
              <a:t>Some issues were accepted as bugs and fixed free of charge.</a:t>
            </a:r>
          </a:p>
          <a:p>
            <a:r>
              <a:rPr lang="en-GB" sz="1200" dirty="0"/>
              <a:t>Other issues were agreed as enhancements.</a:t>
            </a:r>
          </a:p>
          <a:p>
            <a:r>
              <a:rPr lang="en-GB" sz="1200" dirty="0"/>
              <a:t>A joint roadmap detailing accessibility improvements was produced, that enabled them to gain acceptance of the project from their customer.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6AC-CD0A-4635-BD95-B771BF01658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85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commitment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00150"/>
            <a:ext cx="8208912" cy="1865896"/>
          </a:xfrm>
        </p:spPr>
        <p:txBody>
          <a:bodyPr/>
          <a:lstStyle/>
          <a:p>
            <a:r>
              <a:rPr lang="en-GB" sz="1400" dirty="0" smtClean="0"/>
              <a:t>To buy ICT systems that not only comply with relevant accessibility standards but also consider usability, interoperability and user experience.</a:t>
            </a:r>
          </a:p>
          <a:p>
            <a:r>
              <a:rPr lang="en-GB" sz="1400" dirty="0" smtClean="0"/>
              <a:t>To exceed our </a:t>
            </a:r>
            <a:r>
              <a:rPr lang="en-GB" sz="1400" dirty="0"/>
              <a:t>legal obligations, </a:t>
            </a:r>
            <a:r>
              <a:rPr lang="en-GB" sz="1400" dirty="0" smtClean="0"/>
              <a:t>enabling </a:t>
            </a:r>
            <a:r>
              <a:rPr lang="en-GB" sz="1400" dirty="0"/>
              <a:t>us to access talent from the widest possible pool. This will enhance productivity generally, while welcoming and enabling access for millions of customers worldwide. </a:t>
            </a:r>
          </a:p>
          <a:p>
            <a:r>
              <a:rPr lang="en-GB" sz="1400" dirty="0" smtClean="0"/>
              <a:t>To ensure </a:t>
            </a:r>
            <a:r>
              <a:rPr lang="en-GB" sz="1400" dirty="0"/>
              <a:t>ease of use by people with varying capabilities, including, but not only, users of a range of assistive technologies</a:t>
            </a:r>
            <a:r>
              <a:rPr lang="en-GB" sz="1400" dirty="0" smtClean="0"/>
              <a:t>.</a:t>
            </a:r>
            <a:endParaRPr lang="en-GB" sz="1400" dirty="0"/>
          </a:p>
          <a:p>
            <a:r>
              <a:rPr lang="en-GB" sz="1400" dirty="0" smtClean="0"/>
              <a:t>To </a:t>
            </a:r>
            <a:r>
              <a:rPr lang="en-GB" sz="1400" dirty="0"/>
              <a:t>position accessibility as a fundamental and integral aspect of all our ICT systems and related </a:t>
            </a:r>
            <a:r>
              <a:rPr lang="en-GB" sz="1400" dirty="0" smtClean="0"/>
              <a:t>services. We </a:t>
            </a:r>
            <a:r>
              <a:rPr lang="en-GB" sz="1400" dirty="0"/>
              <a:t>are therefore making accessibility, and accessibility competence, a mandatory consideration in the specifications of all the ICT products and services we purchase and deliver.</a:t>
            </a:r>
          </a:p>
          <a:p>
            <a:endParaRPr lang="en-GB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6AC-CD0A-4635-BD95-B771BF01658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98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>
              <a:defRPr/>
            </a:pPr>
            <a:r>
              <a:rPr lang="en-GB" sz="2800" dirty="0" smtClean="0">
                <a:solidFill>
                  <a:srgbClr val="4D4F53"/>
                </a:solidFill>
                <a:latin typeface="Futura Maxi CG Bold"/>
                <a:cs typeface="Futura Maxi CG Bold"/>
              </a:rPr>
              <a:t>Our call to action: </a:t>
            </a:r>
            <a:br>
              <a:rPr lang="en-GB" sz="2800" dirty="0" smtClean="0">
                <a:solidFill>
                  <a:srgbClr val="4D4F53"/>
                </a:solidFill>
                <a:latin typeface="Futura Maxi CG Bold"/>
                <a:cs typeface="Futura Maxi CG Bold"/>
              </a:rPr>
            </a:br>
            <a:r>
              <a:rPr lang="en-GB" sz="2800" dirty="0" smtClean="0">
                <a:solidFill>
                  <a:srgbClr val="4D4F53"/>
                </a:solidFill>
                <a:latin typeface="Futura Maxi CG Bold"/>
                <a:cs typeface="Futura Maxi CG Bold"/>
              </a:rPr>
              <a:t>A measure of accessibility</a:t>
            </a:r>
            <a:br>
              <a:rPr lang="en-GB" sz="2800" dirty="0" smtClean="0">
                <a:solidFill>
                  <a:srgbClr val="4D4F53"/>
                </a:solidFill>
                <a:latin typeface="Futura Maxi CG Bold"/>
                <a:cs typeface="Futura Maxi CG Bold"/>
              </a:rPr>
            </a:br>
            <a:endParaRPr lang="en-GB" sz="2800" dirty="0">
              <a:solidFill>
                <a:srgbClr val="4D4F53"/>
              </a:solidFill>
              <a:latin typeface="Futura Maxi CG Bold"/>
              <a:cs typeface="Futura Maxi CG Bold"/>
            </a:endParaRP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smtClean="0"/>
              <a:t>All products and systems developed by or supplied to us must have interfaces and generate content that can be tested and demonstrated to be perceivable, operable, understandable and robust.</a:t>
            </a:r>
          </a:p>
          <a:p>
            <a:r>
              <a:rPr lang="en-GB" sz="1600" dirty="0" smtClean="0"/>
              <a:t>We will measure and test these against external guidelines agreed as relevant to the technology or system by individual end users. </a:t>
            </a:r>
          </a:p>
          <a:p>
            <a:r>
              <a:rPr lang="en-GB" sz="1600" dirty="0" smtClean="0"/>
              <a:t>We realise that mere standards compliance is unlikely to deliver real accessibility, and will seek to embed best and improving practice in our use of technology. </a:t>
            </a:r>
          </a:p>
          <a:p>
            <a:r>
              <a:rPr lang="en-GB" sz="1600" dirty="0" smtClean="0"/>
              <a:t>We will ensure user consultation and testing is recognised as a critical enabler of real-world accessibility.</a:t>
            </a:r>
          </a:p>
          <a:p>
            <a:endParaRPr lang="en-GB" sz="1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6AC-CD0A-4635-BD95-B771BF01658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36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these measures mean </a:t>
            </a:r>
            <a:endParaRPr lang="en-GB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Lucida Sans Unicode" charset="0"/>
              <a:buNone/>
            </a:pPr>
            <a:r>
              <a:rPr lang="en-GB" dirty="0"/>
              <a:t>As far as possible every ICT product, service or system should</a:t>
            </a:r>
            <a:r>
              <a:rPr lang="en-GB" dirty="0" smtClean="0"/>
              <a:t>:</a:t>
            </a:r>
            <a:endParaRPr lang="en-GB" dirty="0"/>
          </a:p>
          <a:p>
            <a:r>
              <a:rPr lang="en-GB" dirty="0"/>
              <a:t>Be technically accessible, in that it is possible for all users to access information and functionality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Be equally usable, in that it is not prohibitively difficult or time consuming for </a:t>
            </a:r>
            <a:r>
              <a:rPr lang="en-GB"/>
              <a:t>users </a:t>
            </a:r>
            <a:r>
              <a:rPr lang="en-GB" smtClean="0"/>
              <a:t>with </a:t>
            </a:r>
            <a:r>
              <a:rPr lang="en-GB" dirty="0"/>
              <a:t>disabilities to carry out normal tasks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Be capable of being adapted or configured by individual users to meet their specific needs and preferences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Be capable of interfacing with appropriate, widely available assistive technologies employed by users.</a:t>
            </a:r>
          </a:p>
          <a:p>
            <a:endParaRPr lang="en-GB" dirty="0"/>
          </a:p>
          <a:p>
            <a:pPr>
              <a:buFont typeface="Lucida Sans Unicode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6AC-CD0A-4635-BD95-B771BF01658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57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Assume that everything is in scope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Our commitment applies to </a:t>
            </a:r>
            <a:r>
              <a:rPr lang="en-GB" b="1" dirty="0">
                <a:solidFill>
                  <a:schemeClr val="accent1"/>
                </a:solidFill>
              </a:rPr>
              <a:t>a</a:t>
            </a:r>
            <a:r>
              <a:rPr lang="en-GB" b="1" dirty="0" smtClean="0">
                <a:solidFill>
                  <a:schemeClr val="accent1"/>
                </a:solidFill>
              </a:rPr>
              <a:t>ll</a:t>
            </a:r>
            <a:r>
              <a:rPr lang="en-GB" b="1" dirty="0" smtClean="0"/>
              <a:t> </a:t>
            </a:r>
            <a:r>
              <a:rPr lang="en-GB" dirty="0"/>
              <a:t>ICT products, services and systems purchased, developed, supplied or otherwise procured by us or on our behalf. </a:t>
            </a:r>
          </a:p>
          <a:p>
            <a:r>
              <a:rPr lang="en-GB" dirty="0"/>
              <a:t>It applies equally to the processes enabled by those products, services and systems and to materials supporting them e.g. error messages, system help tutorials, help desks and user guides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This is hugely ambitious and a significant undertaking when you are an IT company or an </a:t>
            </a:r>
            <a:r>
              <a:rPr lang="en-GB" dirty="0" smtClean="0"/>
              <a:t>organisation </a:t>
            </a:r>
            <a:r>
              <a:rPr lang="en-GB" dirty="0"/>
              <a:t>that is totally reliant on IT, like ones in the b</a:t>
            </a:r>
            <a:r>
              <a:rPr lang="en-GB" dirty="0" smtClean="0"/>
              <a:t>anking </a:t>
            </a:r>
            <a:r>
              <a:rPr lang="en-GB" dirty="0"/>
              <a:t>sector.</a:t>
            </a:r>
          </a:p>
          <a:p>
            <a:pPr>
              <a:buFont typeface="Lucida Sans Unicode" charset="0"/>
              <a:buNone/>
            </a:pPr>
            <a:endParaRPr lang="en-GB" dirty="0"/>
          </a:p>
          <a:p>
            <a:pPr>
              <a:buFont typeface="Lucida Sans Unicode" charset="0"/>
              <a:buNone/>
            </a:pPr>
            <a:endParaRPr lang="en-GB" dirty="0"/>
          </a:p>
          <a:p>
            <a:pPr>
              <a:buFont typeface="Lucida Sans Unicode" charset="0"/>
              <a:buNone/>
            </a:pP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6AC-CD0A-4635-BD95-B771BF01658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97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change will not happen over night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It is a long term commitment to work with suppliers to:</a:t>
            </a:r>
            <a:endParaRPr lang="en-GB" dirty="0" smtClean="0"/>
          </a:p>
          <a:p>
            <a:r>
              <a:rPr lang="en-GB" dirty="0" smtClean="0"/>
              <a:t>Create a portfolio of accessible products </a:t>
            </a:r>
          </a:p>
          <a:p>
            <a:r>
              <a:rPr lang="en-GB" dirty="0" smtClean="0"/>
              <a:t>Hold regular meetings to assess progress</a:t>
            </a:r>
          </a:p>
          <a:p>
            <a:r>
              <a:rPr lang="en-GB" dirty="0" smtClean="0"/>
              <a:t>Where products are not currently accessible</a:t>
            </a:r>
          </a:p>
          <a:p>
            <a:pPr lvl="1"/>
            <a:r>
              <a:rPr lang="en-GB" sz="1600" dirty="0" smtClean="0"/>
              <a:t>Develop roadmaps to achieve accessibility</a:t>
            </a:r>
          </a:p>
          <a:p>
            <a:pPr lvl="1"/>
            <a:r>
              <a:rPr lang="en-GB" sz="1600" dirty="0" smtClean="0"/>
              <a:t>Include accessibility in future versions </a:t>
            </a:r>
          </a:p>
          <a:p>
            <a:pPr marL="342000" lvl="1" indent="-342000">
              <a:spcBef>
                <a:spcPts val="624"/>
              </a:spcBef>
              <a:buSzPct val="165000"/>
              <a:buFont typeface="Arial"/>
              <a:buChar char="•"/>
            </a:pPr>
            <a:r>
              <a:rPr lang="en-GB" sz="1600" dirty="0" smtClean="0"/>
              <a:t>Understand how new technologies may affect future accessibility and usability of systems and processes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6AC-CD0A-4635-BD95-B771BF01658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119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7416824" cy="857250"/>
          </a:xfrm>
        </p:spPr>
        <p:txBody>
          <a:bodyPr/>
          <a:lstStyle/>
          <a:p>
            <a:r>
              <a:rPr lang="en-US" dirty="0"/>
              <a:t>Megatrends will define and shape our world and therefore the business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6AC-CD0A-4635-BD95-B771BF016580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5148064" y="1943502"/>
            <a:ext cx="3744416" cy="2572464"/>
            <a:chOff x="4716016" y="2348880"/>
            <a:chExt cx="3668457" cy="2520280"/>
          </a:xfrm>
        </p:grpSpPr>
        <p:sp>
          <p:nvSpPr>
            <p:cNvPr id="14" name="Oval 13"/>
            <p:cNvSpPr/>
            <p:nvPr/>
          </p:nvSpPr>
          <p:spPr>
            <a:xfrm>
              <a:off x="5364088" y="2348880"/>
              <a:ext cx="2376264" cy="237626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O9FG4R1.eps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31A9F5"/>
                </a:clrFrom>
                <a:clrTo>
                  <a:srgbClr val="31A9F5">
                    <a:alpha val="0"/>
                  </a:srgbClr>
                </a:clrTo>
              </a:clrChange>
              <a:biLevel thresh="25000"/>
              <a:alphaModFix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16016" y="2708920"/>
              <a:ext cx="3668457" cy="216024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436096" y="3140968"/>
              <a:ext cx="2171970" cy="1584176"/>
              <a:chOff x="8748464" y="2996952"/>
              <a:chExt cx="2785332" cy="2031545"/>
            </a:xfrm>
          </p:grpSpPr>
          <p:sp>
            <p:nvSpPr>
              <p:cNvPr id="17" name="Bent Arrow 16"/>
              <p:cNvSpPr/>
              <p:nvPr/>
            </p:nvSpPr>
            <p:spPr>
              <a:xfrm>
                <a:off x="10003243" y="2996952"/>
                <a:ext cx="1530553" cy="2031545"/>
              </a:xfrm>
              <a:prstGeom prst="bentArrow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Bent Arrow 17"/>
              <p:cNvSpPr/>
              <p:nvPr/>
            </p:nvSpPr>
            <p:spPr>
              <a:xfrm flipH="1">
                <a:off x="8748464" y="2996952"/>
                <a:ext cx="1633203" cy="2031545"/>
              </a:xfrm>
              <a:prstGeom prst="ben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23528" y="1923678"/>
            <a:ext cx="4101778" cy="1803648"/>
          </a:xfrm>
        </p:spPr>
        <p:txBody>
          <a:bodyPr/>
          <a:lstStyle/>
          <a:p>
            <a:r>
              <a:rPr lang="en-US" dirty="0"/>
              <a:t>Understanding and addressing them is key the future success of any business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060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are megatrends?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51520" y="1200150"/>
            <a:ext cx="5112568" cy="309979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dirty="0" smtClean="0"/>
              <a:t>A </a:t>
            </a:r>
            <a:r>
              <a:rPr lang="en-GB" dirty="0"/>
              <a:t>megatrend is a large, social, economic, political, environmental </a:t>
            </a:r>
            <a:r>
              <a:rPr lang="en-GB" dirty="0" smtClean="0"/>
              <a:t>or </a:t>
            </a:r>
            <a:r>
              <a:rPr lang="en-GB" dirty="0"/>
              <a:t>technological change that is slow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dirty="0"/>
              <a:t>form. </a:t>
            </a:r>
          </a:p>
          <a:p>
            <a:pPr>
              <a:lnSpc>
                <a:spcPct val="110000"/>
              </a:lnSpc>
            </a:pPr>
            <a:r>
              <a:rPr lang="en-GB" dirty="0"/>
              <a:t>Once in place, megatrends influence a wide range of activities, processes and perceptions, both in government and in society, possibly for decades.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6AC-CD0A-4635-BD95-B771BF016580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75606"/>
            <a:ext cx="2304256" cy="230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61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Disability is a megatrend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51520" y="1200150"/>
            <a:ext cx="7848872" cy="186589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dirty="0"/>
              <a:t>According to the World Health Organisation there are over 1 </a:t>
            </a:r>
            <a:r>
              <a:rPr lang="en-GB" dirty="0" smtClean="0"/>
              <a:t>billion </a:t>
            </a:r>
            <a:r>
              <a:rPr lang="en-GB" dirty="0"/>
              <a:t>people with disabilities.</a:t>
            </a:r>
          </a:p>
          <a:p>
            <a:pPr>
              <a:lnSpc>
                <a:spcPct val="110000"/>
              </a:lnSpc>
            </a:pPr>
            <a:r>
              <a:rPr lang="en-GB" dirty="0"/>
              <a:t>Our business strategies must include </a:t>
            </a:r>
            <a:r>
              <a:rPr lang="en-GB" dirty="0" smtClean="0"/>
              <a:t>them.</a:t>
            </a:r>
            <a:endParaRPr lang="en-GB" dirty="0"/>
          </a:p>
        </p:txBody>
      </p:sp>
      <p:sp>
        <p:nvSpPr>
          <p:cNvPr id="1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A6AC-CD0A-4635-BD95-B771BF016580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64" name="Picture 163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2987824" y="3981749"/>
            <a:ext cx="234174" cy="528110"/>
          </a:xfrm>
          <a:prstGeom prst="rect">
            <a:avLst/>
          </a:prstGeom>
        </p:spPr>
      </p:pic>
      <p:pic>
        <p:nvPicPr>
          <p:cNvPr id="167" name="Picture 166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5076056" y="2973637"/>
            <a:ext cx="387816" cy="904233"/>
          </a:xfrm>
          <a:prstGeom prst="rect">
            <a:avLst/>
          </a:prstGeom>
        </p:spPr>
      </p:pic>
      <p:pic>
        <p:nvPicPr>
          <p:cNvPr id="169" name="Picture 168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827584" y="2859782"/>
            <a:ext cx="338357" cy="763064"/>
          </a:xfrm>
          <a:prstGeom prst="rect">
            <a:avLst/>
          </a:prstGeom>
        </p:spPr>
      </p:pic>
      <p:pic>
        <p:nvPicPr>
          <p:cNvPr id="170" name="Picture 169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1547664" y="4053757"/>
            <a:ext cx="206816" cy="482213"/>
          </a:xfrm>
          <a:prstGeom prst="rect">
            <a:avLst/>
          </a:prstGeom>
        </p:spPr>
      </p:pic>
      <p:pic>
        <p:nvPicPr>
          <p:cNvPr id="172" name="Picture 171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1154184" y="3313260"/>
            <a:ext cx="206816" cy="482213"/>
          </a:xfrm>
          <a:prstGeom prst="rect">
            <a:avLst/>
          </a:prstGeom>
        </p:spPr>
      </p:pic>
      <p:pic>
        <p:nvPicPr>
          <p:cNvPr id="175" name="Picture 174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3707904" y="3909741"/>
            <a:ext cx="206816" cy="482213"/>
          </a:xfrm>
          <a:prstGeom prst="rect">
            <a:avLst/>
          </a:prstGeom>
        </p:spPr>
      </p:pic>
      <p:pic>
        <p:nvPicPr>
          <p:cNvPr id="176" name="Picture 175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3419872" y="4299942"/>
            <a:ext cx="234174" cy="528110"/>
          </a:xfrm>
          <a:prstGeom prst="rect">
            <a:avLst/>
          </a:prstGeom>
        </p:spPr>
      </p:pic>
      <p:pic>
        <p:nvPicPr>
          <p:cNvPr id="177" name="Picture 176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3203848" y="3261669"/>
            <a:ext cx="492925" cy="1111646"/>
          </a:xfrm>
          <a:prstGeom prst="rect">
            <a:avLst/>
          </a:prstGeom>
        </p:spPr>
      </p:pic>
      <p:pic>
        <p:nvPicPr>
          <p:cNvPr id="178" name="Picture 177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539552" y="2643758"/>
            <a:ext cx="234174" cy="528110"/>
          </a:xfrm>
          <a:prstGeom prst="rect">
            <a:avLst/>
          </a:prstGeom>
        </p:spPr>
      </p:pic>
      <p:pic>
        <p:nvPicPr>
          <p:cNvPr id="179" name="Picture 178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1187624" y="2715766"/>
            <a:ext cx="206816" cy="482213"/>
          </a:xfrm>
          <a:prstGeom prst="rect">
            <a:avLst/>
          </a:prstGeom>
        </p:spPr>
      </p:pic>
      <p:pic>
        <p:nvPicPr>
          <p:cNvPr id="180" name="Picture 179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4885155" y="3154436"/>
            <a:ext cx="206816" cy="482213"/>
          </a:xfrm>
          <a:prstGeom prst="rect">
            <a:avLst/>
          </a:prstGeom>
        </p:spPr>
      </p:pic>
      <p:pic>
        <p:nvPicPr>
          <p:cNvPr id="181" name="Picture 180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5220072" y="3981749"/>
            <a:ext cx="234174" cy="528110"/>
          </a:xfrm>
          <a:prstGeom prst="rect">
            <a:avLst/>
          </a:prstGeom>
        </p:spPr>
      </p:pic>
      <p:pic>
        <p:nvPicPr>
          <p:cNvPr id="182" name="Picture 181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5507070" y="3218691"/>
            <a:ext cx="234174" cy="528110"/>
          </a:xfrm>
          <a:prstGeom prst="rect">
            <a:avLst/>
          </a:prstGeom>
        </p:spPr>
      </p:pic>
      <p:pic>
        <p:nvPicPr>
          <p:cNvPr id="183" name="Picture 182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4845120" y="3571933"/>
            <a:ext cx="126127" cy="294078"/>
          </a:xfrm>
          <a:prstGeom prst="rect">
            <a:avLst/>
          </a:prstGeom>
        </p:spPr>
      </p:pic>
      <p:pic>
        <p:nvPicPr>
          <p:cNvPr id="184" name="Picture 183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1913813" y="4164759"/>
            <a:ext cx="126127" cy="294078"/>
          </a:xfrm>
          <a:prstGeom prst="rect">
            <a:avLst/>
          </a:prstGeom>
        </p:spPr>
      </p:pic>
      <p:pic>
        <p:nvPicPr>
          <p:cNvPr id="185" name="Picture 184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3897875" y="3583167"/>
            <a:ext cx="145117" cy="327268"/>
          </a:xfrm>
          <a:prstGeom prst="rect">
            <a:avLst/>
          </a:prstGeom>
        </p:spPr>
      </p:pic>
      <p:pic>
        <p:nvPicPr>
          <p:cNvPr id="186" name="Picture 185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3995936" y="3261669"/>
            <a:ext cx="206816" cy="482213"/>
          </a:xfrm>
          <a:prstGeom prst="rect">
            <a:avLst/>
          </a:prstGeom>
        </p:spPr>
      </p:pic>
      <p:pic>
        <p:nvPicPr>
          <p:cNvPr id="187" name="Picture 186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4139952" y="3693717"/>
            <a:ext cx="234174" cy="528110"/>
          </a:xfrm>
          <a:prstGeom prst="rect">
            <a:avLst/>
          </a:prstGeom>
        </p:spPr>
      </p:pic>
      <p:pic>
        <p:nvPicPr>
          <p:cNvPr id="188" name="Picture 187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4271261" y="3207572"/>
            <a:ext cx="126127" cy="294078"/>
          </a:xfrm>
          <a:prstGeom prst="rect">
            <a:avLst/>
          </a:prstGeom>
        </p:spPr>
      </p:pic>
      <p:pic>
        <p:nvPicPr>
          <p:cNvPr id="189" name="Picture 188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4355976" y="3219822"/>
            <a:ext cx="271600" cy="612514"/>
          </a:xfrm>
          <a:prstGeom prst="rect">
            <a:avLst/>
          </a:prstGeom>
        </p:spPr>
      </p:pic>
      <p:pic>
        <p:nvPicPr>
          <p:cNvPr id="190" name="Picture 189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4677373" y="3345908"/>
            <a:ext cx="166012" cy="387074"/>
          </a:xfrm>
          <a:prstGeom prst="rect">
            <a:avLst/>
          </a:prstGeom>
        </p:spPr>
      </p:pic>
      <p:pic>
        <p:nvPicPr>
          <p:cNvPr id="191" name="Picture 190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4572000" y="2859782"/>
            <a:ext cx="166012" cy="387074"/>
          </a:xfrm>
          <a:prstGeom prst="rect">
            <a:avLst/>
          </a:prstGeom>
        </p:spPr>
      </p:pic>
      <p:pic>
        <p:nvPicPr>
          <p:cNvPr id="192" name="Picture 191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3131840" y="3045645"/>
            <a:ext cx="126127" cy="294078"/>
          </a:xfrm>
          <a:prstGeom prst="rect">
            <a:avLst/>
          </a:prstGeom>
        </p:spPr>
      </p:pic>
      <p:pic>
        <p:nvPicPr>
          <p:cNvPr id="193" name="Picture 192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3203848" y="2757613"/>
            <a:ext cx="145117" cy="327268"/>
          </a:xfrm>
          <a:prstGeom prst="rect">
            <a:avLst/>
          </a:prstGeom>
        </p:spPr>
      </p:pic>
      <p:pic>
        <p:nvPicPr>
          <p:cNvPr id="194" name="Picture 193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2771800" y="2715766"/>
            <a:ext cx="206816" cy="482213"/>
          </a:xfrm>
          <a:prstGeom prst="rect">
            <a:avLst/>
          </a:prstGeom>
        </p:spPr>
      </p:pic>
      <p:pic>
        <p:nvPicPr>
          <p:cNvPr id="195" name="Picture 194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3707904" y="3045645"/>
            <a:ext cx="234174" cy="528110"/>
          </a:xfrm>
          <a:prstGeom prst="rect">
            <a:avLst/>
          </a:prstGeom>
        </p:spPr>
      </p:pic>
      <p:pic>
        <p:nvPicPr>
          <p:cNvPr id="196" name="Picture 195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3635896" y="2715766"/>
            <a:ext cx="126127" cy="294078"/>
          </a:xfrm>
          <a:prstGeom prst="rect">
            <a:avLst/>
          </a:prstGeom>
        </p:spPr>
      </p:pic>
      <p:pic>
        <p:nvPicPr>
          <p:cNvPr id="197" name="Picture 196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3491880" y="3045645"/>
            <a:ext cx="145117" cy="327268"/>
          </a:xfrm>
          <a:prstGeom prst="rect">
            <a:avLst/>
          </a:prstGeom>
        </p:spPr>
      </p:pic>
      <p:pic>
        <p:nvPicPr>
          <p:cNvPr id="198" name="Picture 197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2195736" y="3621709"/>
            <a:ext cx="206816" cy="482213"/>
          </a:xfrm>
          <a:prstGeom prst="rect">
            <a:avLst/>
          </a:prstGeom>
        </p:spPr>
      </p:pic>
      <p:pic>
        <p:nvPicPr>
          <p:cNvPr id="199" name="Picture 198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7164288" y="3867894"/>
            <a:ext cx="234174" cy="528110"/>
          </a:xfrm>
          <a:prstGeom prst="rect">
            <a:avLst/>
          </a:prstGeom>
        </p:spPr>
      </p:pic>
      <p:pic>
        <p:nvPicPr>
          <p:cNvPr id="201" name="Picture 200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2123728" y="4053757"/>
            <a:ext cx="293874" cy="685197"/>
          </a:xfrm>
          <a:prstGeom prst="rect">
            <a:avLst/>
          </a:prstGeom>
        </p:spPr>
      </p:pic>
      <p:pic>
        <p:nvPicPr>
          <p:cNvPr id="202" name="Picture 201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1388131" y="3124354"/>
            <a:ext cx="126127" cy="294078"/>
          </a:xfrm>
          <a:prstGeom prst="rect">
            <a:avLst/>
          </a:prstGeom>
        </p:spPr>
      </p:pic>
      <p:pic>
        <p:nvPicPr>
          <p:cNvPr id="203" name="Picture 202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1543016" y="2911030"/>
            <a:ext cx="145117" cy="327268"/>
          </a:xfrm>
          <a:prstGeom prst="rect">
            <a:avLst/>
          </a:prstGeom>
        </p:spPr>
      </p:pic>
      <p:pic>
        <p:nvPicPr>
          <p:cNvPr id="204" name="Picture 203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1695416" y="3063430"/>
            <a:ext cx="145117" cy="327268"/>
          </a:xfrm>
          <a:prstGeom prst="rect">
            <a:avLst/>
          </a:prstGeom>
        </p:spPr>
      </p:pic>
      <p:pic>
        <p:nvPicPr>
          <p:cNvPr id="205" name="Picture 204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1796726" y="2703215"/>
            <a:ext cx="206816" cy="482213"/>
          </a:xfrm>
          <a:prstGeom prst="rect">
            <a:avLst/>
          </a:prstGeom>
        </p:spPr>
      </p:pic>
      <p:pic>
        <p:nvPicPr>
          <p:cNvPr id="207" name="Picture 206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5477040" y="2598436"/>
            <a:ext cx="234174" cy="528110"/>
          </a:xfrm>
          <a:prstGeom prst="rect">
            <a:avLst/>
          </a:prstGeom>
        </p:spPr>
      </p:pic>
      <p:pic>
        <p:nvPicPr>
          <p:cNvPr id="208" name="Picture 207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4788024" y="2571750"/>
            <a:ext cx="271600" cy="612514"/>
          </a:xfrm>
          <a:prstGeom prst="rect">
            <a:avLst/>
          </a:prstGeom>
        </p:spPr>
      </p:pic>
      <p:pic>
        <p:nvPicPr>
          <p:cNvPr id="209" name="Picture 208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5220072" y="2571750"/>
            <a:ext cx="166012" cy="387074"/>
          </a:xfrm>
          <a:prstGeom prst="rect">
            <a:avLst/>
          </a:prstGeom>
        </p:spPr>
      </p:pic>
      <p:pic>
        <p:nvPicPr>
          <p:cNvPr id="210" name="Picture 209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6084168" y="4299942"/>
            <a:ext cx="206816" cy="482213"/>
          </a:xfrm>
          <a:prstGeom prst="rect">
            <a:avLst/>
          </a:prstGeom>
        </p:spPr>
      </p:pic>
      <p:pic>
        <p:nvPicPr>
          <p:cNvPr id="214" name="Picture 213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5436096" y="3723878"/>
            <a:ext cx="206816" cy="482213"/>
          </a:xfrm>
          <a:prstGeom prst="rect">
            <a:avLst/>
          </a:prstGeom>
        </p:spPr>
      </p:pic>
      <p:pic>
        <p:nvPicPr>
          <p:cNvPr id="215" name="Picture 214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5796136" y="3939902"/>
            <a:ext cx="234174" cy="528110"/>
          </a:xfrm>
          <a:prstGeom prst="rect">
            <a:avLst/>
          </a:prstGeom>
        </p:spPr>
      </p:pic>
      <p:pic>
        <p:nvPicPr>
          <p:cNvPr id="216" name="Picture 215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5004048" y="3867894"/>
            <a:ext cx="126127" cy="294078"/>
          </a:xfrm>
          <a:prstGeom prst="rect">
            <a:avLst/>
          </a:prstGeom>
        </p:spPr>
      </p:pic>
      <p:pic>
        <p:nvPicPr>
          <p:cNvPr id="217" name="Picture 216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6084168" y="3651870"/>
            <a:ext cx="271600" cy="612514"/>
          </a:xfrm>
          <a:prstGeom prst="rect">
            <a:avLst/>
          </a:prstGeom>
        </p:spPr>
      </p:pic>
      <p:pic>
        <p:nvPicPr>
          <p:cNvPr id="218" name="Picture 217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3995076" y="2892165"/>
            <a:ext cx="166012" cy="387074"/>
          </a:xfrm>
          <a:prstGeom prst="rect">
            <a:avLst/>
          </a:prstGeom>
        </p:spPr>
      </p:pic>
      <p:pic>
        <p:nvPicPr>
          <p:cNvPr id="219" name="Picture 218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4283968" y="2715766"/>
            <a:ext cx="166012" cy="387074"/>
          </a:xfrm>
          <a:prstGeom prst="rect">
            <a:avLst/>
          </a:prstGeom>
        </p:spPr>
      </p:pic>
      <p:pic>
        <p:nvPicPr>
          <p:cNvPr id="222" name="Picture 221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107504" y="3981749"/>
            <a:ext cx="234174" cy="528110"/>
          </a:xfrm>
          <a:prstGeom prst="rect">
            <a:avLst/>
          </a:prstGeom>
        </p:spPr>
      </p:pic>
      <p:pic>
        <p:nvPicPr>
          <p:cNvPr id="223" name="Picture 222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467544" y="3909741"/>
            <a:ext cx="206816" cy="482213"/>
          </a:xfrm>
          <a:prstGeom prst="rect">
            <a:avLst/>
          </a:prstGeom>
        </p:spPr>
      </p:pic>
      <p:pic>
        <p:nvPicPr>
          <p:cNvPr id="224" name="Picture 223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1115616" y="4227934"/>
            <a:ext cx="126127" cy="294078"/>
          </a:xfrm>
          <a:prstGeom prst="rect">
            <a:avLst/>
          </a:prstGeom>
        </p:spPr>
      </p:pic>
      <p:pic>
        <p:nvPicPr>
          <p:cNvPr id="225" name="Picture 224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1187624" y="3909741"/>
            <a:ext cx="145117" cy="327268"/>
          </a:xfrm>
          <a:prstGeom prst="rect">
            <a:avLst/>
          </a:prstGeom>
        </p:spPr>
      </p:pic>
      <p:pic>
        <p:nvPicPr>
          <p:cNvPr id="229" name="Picture 228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7884368" y="4043781"/>
            <a:ext cx="387816" cy="904233"/>
          </a:xfrm>
          <a:prstGeom prst="rect">
            <a:avLst/>
          </a:prstGeom>
        </p:spPr>
      </p:pic>
      <p:pic>
        <p:nvPicPr>
          <p:cNvPr id="230" name="Picture 229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7452320" y="3765725"/>
            <a:ext cx="206816" cy="482213"/>
          </a:xfrm>
          <a:prstGeom prst="rect">
            <a:avLst/>
          </a:prstGeom>
        </p:spPr>
      </p:pic>
      <p:pic>
        <p:nvPicPr>
          <p:cNvPr id="233" name="Picture 232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 flipH="1">
            <a:off x="7812360" y="3909741"/>
            <a:ext cx="144016" cy="327268"/>
          </a:xfrm>
          <a:prstGeom prst="rect">
            <a:avLst/>
          </a:prstGeom>
        </p:spPr>
      </p:pic>
      <p:pic>
        <p:nvPicPr>
          <p:cNvPr id="234" name="Picture 233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8028384" y="3579862"/>
            <a:ext cx="206816" cy="482213"/>
          </a:xfrm>
          <a:prstGeom prst="rect">
            <a:avLst/>
          </a:prstGeom>
        </p:spPr>
      </p:pic>
      <p:pic>
        <p:nvPicPr>
          <p:cNvPr id="235" name="Picture 234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8316416" y="3795886"/>
            <a:ext cx="234174" cy="528110"/>
          </a:xfrm>
          <a:prstGeom prst="rect">
            <a:avLst/>
          </a:prstGeom>
        </p:spPr>
      </p:pic>
      <p:pic>
        <p:nvPicPr>
          <p:cNvPr id="237" name="Picture 236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8532440" y="3579862"/>
            <a:ext cx="271600" cy="612514"/>
          </a:xfrm>
          <a:prstGeom prst="rect">
            <a:avLst/>
          </a:prstGeom>
        </p:spPr>
      </p:pic>
      <p:pic>
        <p:nvPicPr>
          <p:cNvPr id="238" name="Picture 237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8820472" y="4011910"/>
            <a:ext cx="166012" cy="387074"/>
          </a:xfrm>
          <a:prstGeom prst="rect">
            <a:avLst/>
          </a:prstGeom>
        </p:spPr>
      </p:pic>
      <p:pic>
        <p:nvPicPr>
          <p:cNvPr id="239" name="Picture 238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7308304" y="3363838"/>
            <a:ext cx="126127" cy="294078"/>
          </a:xfrm>
          <a:prstGeom prst="rect">
            <a:avLst/>
          </a:prstGeom>
        </p:spPr>
      </p:pic>
      <p:pic>
        <p:nvPicPr>
          <p:cNvPr id="240" name="Picture 239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7452320" y="3363838"/>
            <a:ext cx="145117" cy="327268"/>
          </a:xfrm>
          <a:prstGeom prst="rect">
            <a:avLst/>
          </a:prstGeom>
        </p:spPr>
      </p:pic>
      <p:pic>
        <p:nvPicPr>
          <p:cNvPr id="241" name="Picture 240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7740352" y="3291830"/>
            <a:ext cx="234174" cy="528110"/>
          </a:xfrm>
          <a:prstGeom prst="rect">
            <a:avLst/>
          </a:prstGeom>
        </p:spPr>
      </p:pic>
      <p:pic>
        <p:nvPicPr>
          <p:cNvPr id="242" name="Picture 241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8460432" y="3219822"/>
            <a:ext cx="166012" cy="387074"/>
          </a:xfrm>
          <a:prstGeom prst="rect">
            <a:avLst/>
          </a:prstGeom>
        </p:spPr>
      </p:pic>
      <p:pic>
        <p:nvPicPr>
          <p:cNvPr id="243" name="Picture 242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1907704" y="3291830"/>
            <a:ext cx="234174" cy="528110"/>
          </a:xfrm>
          <a:prstGeom prst="rect">
            <a:avLst/>
          </a:prstGeom>
        </p:spPr>
      </p:pic>
      <p:pic>
        <p:nvPicPr>
          <p:cNvPr id="244" name="Picture 243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1763688" y="3795886"/>
            <a:ext cx="126127" cy="294078"/>
          </a:xfrm>
          <a:prstGeom prst="rect">
            <a:avLst/>
          </a:prstGeom>
        </p:spPr>
      </p:pic>
      <p:pic>
        <p:nvPicPr>
          <p:cNvPr id="249" name="Picture 248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2483768" y="3981749"/>
            <a:ext cx="206816" cy="482213"/>
          </a:xfrm>
          <a:prstGeom prst="rect">
            <a:avLst/>
          </a:prstGeom>
        </p:spPr>
      </p:pic>
      <p:pic>
        <p:nvPicPr>
          <p:cNvPr id="250" name="Picture 249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1475656" y="3363838"/>
            <a:ext cx="234174" cy="528110"/>
          </a:xfrm>
          <a:prstGeom prst="rect">
            <a:avLst/>
          </a:prstGeom>
        </p:spPr>
      </p:pic>
      <p:pic>
        <p:nvPicPr>
          <p:cNvPr id="251" name="Picture 250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2725509" y="3996845"/>
            <a:ext cx="126127" cy="294078"/>
          </a:xfrm>
          <a:prstGeom prst="rect">
            <a:avLst/>
          </a:prstGeom>
        </p:spPr>
      </p:pic>
      <p:pic>
        <p:nvPicPr>
          <p:cNvPr id="252" name="Picture 251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3995936" y="4197773"/>
            <a:ext cx="271600" cy="612514"/>
          </a:xfrm>
          <a:prstGeom prst="rect">
            <a:avLst/>
          </a:prstGeom>
        </p:spPr>
      </p:pic>
      <p:pic>
        <p:nvPicPr>
          <p:cNvPr id="253" name="Picture 252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8748464" y="3075806"/>
            <a:ext cx="288032" cy="671576"/>
          </a:xfrm>
          <a:prstGeom prst="rect">
            <a:avLst/>
          </a:prstGeom>
        </p:spPr>
      </p:pic>
      <p:pic>
        <p:nvPicPr>
          <p:cNvPr id="257" name="Picture 256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3707904" y="4443958"/>
            <a:ext cx="166012" cy="387074"/>
          </a:xfrm>
          <a:prstGeom prst="rect">
            <a:avLst/>
          </a:prstGeom>
        </p:spPr>
      </p:pic>
      <p:pic>
        <p:nvPicPr>
          <p:cNvPr id="258" name="Picture 257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575593" y="3259535"/>
            <a:ext cx="206816" cy="482213"/>
          </a:xfrm>
          <a:prstGeom prst="rect">
            <a:avLst/>
          </a:prstGeom>
        </p:spPr>
      </p:pic>
      <p:pic>
        <p:nvPicPr>
          <p:cNvPr id="259" name="Picture 258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827584" y="3579862"/>
            <a:ext cx="234174" cy="528110"/>
          </a:xfrm>
          <a:prstGeom prst="rect">
            <a:avLst/>
          </a:prstGeom>
        </p:spPr>
      </p:pic>
      <p:pic>
        <p:nvPicPr>
          <p:cNvPr id="260" name="Picture 259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79998" y="3411506"/>
            <a:ext cx="271600" cy="612514"/>
          </a:xfrm>
          <a:prstGeom prst="rect">
            <a:avLst/>
          </a:prstGeom>
        </p:spPr>
      </p:pic>
      <p:pic>
        <p:nvPicPr>
          <p:cNvPr id="261" name="Picture 260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367811" y="3451007"/>
            <a:ext cx="166012" cy="387074"/>
          </a:xfrm>
          <a:prstGeom prst="rect">
            <a:avLst/>
          </a:prstGeom>
        </p:spPr>
      </p:pic>
      <p:pic>
        <p:nvPicPr>
          <p:cNvPr id="262" name="Picture 261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0" y="2643758"/>
            <a:ext cx="206816" cy="482213"/>
          </a:xfrm>
          <a:prstGeom prst="rect">
            <a:avLst/>
          </a:prstGeom>
        </p:spPr>
      </p:pic>
      <p:pic>
        <p:nvPicPr>
          <p:cNvPr id="263" name="Picture 262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144448" y="2925237"/>
            <a:ext cx="234174" cy="528110"/>
          </a:xfrm>
          <a:prstGeom prst="rect">
            <a:avLst/>
          </a:prstGeom>
        </p:spPr>
      </p:pic>
      <p:pic>
        <p:nvPicPr>
          <p:cNvPr id="264" name="Picture 263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290286" y="2707079"/>
            <a:ext cx="126127" cy="294078"/>
          </a:xfrm>
          <a:prstGeom prst="rect">
            <a:avLst/>
          </a:prstGeom>
        </p:spPr>
      </p:pic>
      <p:pic>
        <p:nvPicPr>
          <p:cNvPr id="265" name="Picture 264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4923579" y="4261826"/>
            <a:ext cx="206816" cy="482213"/>
          </a:xfrm>
          <a:prstGeom prst="rect">
            <a:avLst/>
          </a:prstGeom>
        </p:spPr>
      </p:pic>
      <p:pic>
        <p:nvPicPr>
          <p:cNvPr id="268" name="Picture 267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4427984" y="3909741"/>
            <a:ext cx="206816" cy="482213"/>
          </a:xfrm>
          <a:prstGeom prst="rect">
            <a:avLst/>
          </a:prstGeom>
        </p:spPr>
      </p:pic>
      <p:pic>
        <p:nvPicPr>
          <p:cNvPr id="269" name="Picture 268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4644008" y="3867894"/>
            <a:ext cx="234174" cy="528110"/>
          </a:xfrm>
          <a:prstGeom prst="rect">
            <a:avLst/>
          </a:prstGeom>
        </p:spPr>
      </p:pic>
      <p:pic>
        <p:nvPicPr>
          <p:cNvPr id="270" name="Picture 269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2627784" y="3579862"/>
            <a:ext cx="126127" cy="294078"/>
          </a:xfrm>
          <a:prstGeom prst="rect">
            <a:avLst/>
          </a:prstGeom>
        </p:spPr>
      </p:pic>
      <p:pic>
        <p:nvPicPr>
          <p:cNvPr id="274" name="Picture 273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683568" y="4155926"/>
            <a:ext cx="166012" cy="387074"/>
          </a:xfrm>
          <a:prstGeom prst="rect">
            <a:avLst/>
          </a:prstGeom>
        </p:spPr>
      </p:pic>
      <p:pic>
        <p:nvPicPr>
          <p:cNvPr id="275" name="Picture 274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8578158" y="4291255"/>
            <a:ext cx="206816" cy="482213"/>
          </a:xfrm>
          <a:prstGeom prst="rect">
            <a:avLst/>
          </a:prstGeom>
        </p:spPr>
      </p:pic>
      <p:pic>
        <p:nvPicPr>
          <p:cNvPr id="277" name="Picture 276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2627784" y="3147814"/>
            <a:ext cx="126127" cy="294078"/>
          </a:xfrm>
          <a:prstGeom prst="rect">
            <a:avLst/>
          </a:prstGeom>
        </p:spPr>
      </p:pic>
      <p:pic>
        <p:nvPicPr>
          <p:cNvPr id="278" name="Picture 277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5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8820472" y="2643758"/>
            <a:ext cx="191579" cy="432048"/>
          </a:xfrm>
          <a:prstGeom prst="rect">
            <a:avLst/>
          </a:prstGeom>
        </p:spPr>
      </p:pic>
      <p:pic>
        <p:nvPicPr>
          <p:cNvPr id="279" name="Picture 278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2123728" y="2685605"/>
            <a:ext cx="387816" cy="904233"/>
          </a:xfrm>
          <a:prstGeom prst="rect">
            <a:avLst/>
          </a:prstGeom>
        </p:spPr>
      </p:pic>
      <p:pic>
        <p:nvPicPr>
          <p:cNvPr id="280" name="Picture 279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6372200" y="3795886"/>
            <a:ext cx="387816" cy="904233"/>
          </a:xfrm>
          <a:prstGeom prst="rect">
            <a:avLst/>
          </a:prstGeom>
        </p:spPr>
      </p:pic>
      <p:pic>
        <p:nvPicPr>
          <p:cNvPr id="281" name="Picture 280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5508104" y="4227934"/>
            <a:ext cx="206816" cy="482213"/>
          </a:xfrm>
          <a:prstGeom prst="rect">
            <a:avLst/>
          </a:prstGeom>
        </p:spPr>
      </p:pic>
      <p:pic>
        <p:nvPicPr>
          <p:cNvPr id="283" name="Picture 282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5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8625964" y="2643758"/>
            <a:ext cx="185300" cy="432047"/>
          </a:xfrm>
          <a:prstGeom prst="rect">
            <a:avLst/>
          </a:prstGeom>
        </p:spPr>
      </p:pic>
      <p:pic>
        <p:nvPicPr>
          <p:cNvPr id="284" name="Picture 283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5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7740352" y="2787774"/>
            <a:ext cx="191578" cy="432048"/>
          </a:xfrm>
          <a:prstGeom prst="rect">
            <a:avLst/>
          </a:prstGeom>
        </p:spPr>
      </p:pic>
      <p:pic>
        <p:nvPicPr>
          <p:cNvPr id="285" name="Picture 284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7452320" y="4227934"/>
            <a:ext cx="234174" cy="528110"/>
          </a:xfrm>
          <a:prstGeom prst="rect">
            <a:avLst/>
          </a:prstGeom>
        </p:spPr>
      </p:pic>
      <p:pic>
        <p:nvPicPr>
          <p:cNvPr id="287" name="Picture 286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7668344" y="4227934"/>
            <a:ext cx="206816" cy="482213"/>
          </a:xfrm>
          <a:prstGeom prst="rect">
            <a:avLst/>
          </a:prstGeom>
        </p:spPr>
      </p:pic>
      <p:pic>
        <p:nvPicPr>
          <p:cNvPr id="288" name="Picture 287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1259632" y="4227934"/>
            <a:ext cx="159649" cy="360040"/>
          </a:xfrm>
          <a:prstGeom prst="rect">
            <a:avLst/>
          </a:prstGeom>
        </p:spPr>
      </p:pic>
      <p:pic>
        <p:nvPicPr>
          <p:cNvPr id="290" name="Picture 289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8892480" y="3723878"/>
            <a:ext cx="159648" cy="360040"/>
          </a:xfrm>
          <a:prstGeom prst="rect">
            <a:avLst/>
          </a:prstGeom>
        </p:spPr>
      </p:pic>
      <p:pic>
        <p:nvPicPr>
          <p:cNvPr id="291" name="Picture 290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2771800" y="4371950"/>
            <a:ext cx="166012" cy="387074"/>
          </a:xfrm>
          <a:prstGeom prst="rect">
            <a:avLst/>
          </a:prstGeom>
        </p:spPr>
      </p:pic>
      <p:pic>
        <p:nvPicPr>
          <p:cNvPr id="292" name="Picture 291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3347864" y="2715766"/>
            <a:ext cx="166012" cy="387074"/>
          </a:xfrm>
          <a:prstGeom prst="rect">
            <a:avLst/>
          </a:prstGeom>
        </p:spPr>
      </p:pic>
      <p:pic>
        <p:nvPicPr>
          <p:cNvPr id="294" name="Picture 293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2627784" y="4413797"/>
            <a:ext cx="145117" cy="327268"/>
          </a:xfrm>
          <a:prstGeom prst="rect">
            <a:avLst/>
          </a:prstGeom>
        </p:spPr>
      </p:pic>
      <p:pic>
        <p:nvPicPr>
          <p:cNvPr id="295" name="Picture 294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2843808" y="3333677"/>
            <a:ext cx="234174" cy="528110"/>
          </a:xfrm>
          <a:prstGeom prst="rect">
            <a:avLst/>
          </a:prstGeom>
        </p:spPr>
      </p:pic>
      <p:pic>
        <p:nvPicPr>
          <p:cNvPr id="296" name="Picture 295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2483768" y="3549701"/>
            <a:ext cx="145117" cy="327268"/>
          </a:xfrm>
          <a:prstGeom prst="rect">
            <a:avLst/>
          </a:prstGeom>
        </p:spPr>
      </p:pic>
      <p:pic>
        <p:nvPicPr>
          <p:cNvPr id="297" name="Picture 296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6676032" y="3475559"/>
            <a:ext cx="206816" cy="482213"/>
          </a:xfrm>
          <a:prstGeom prst="rect">
            <a:avLst/>
          </a:prstGeom>
        </p:spPr>
      </p:pic>
      <p:pic>
        <p:nvPicPr>
          <p:cNvPr id="298" name="Picture 297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6804248" y="3693717"/>
            <a:ext cx="234174" cy="528110"/>
          </a:xfrm>
          <a:prstGeom prst="rect">
            <a:avLst/>
          </a:prstGeom>
        </p:spPr>
      </p:pic>
      <p:pic>
        <p:nvPicPr>
          <p:cNvPr id="299" name="Picture 298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7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1907704" y="3795886"/>
            <a:ext cx="127718" cy="288032"/>
          </a:xfrm>
          <a:prstGeom prst="rect">
            <a:avLst/>
          </a:prstGeom>
        </p:spPr>
      </p:pic>
      <p:pic>
        <p:nvPicPr>
          <p:cNvPr id="301" name="Picture 300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6012160" y="2787774"/>
            <a:ext cx="206816" cy="482213"/>
          </a:xfrm>
          <a:prstGeom prst="rect">
            <a:avLst/>
          </a:prstGeom>
        </p:spPr>
      </p:pic>
      <p:pic>
        <p:nvPicPr>
          <p:cNvPr id="302" name="Picture 301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6244887" y="3141261"/>
            <a:ext cx="234174" cy="528110"/>
          </a:xfrm>
          <a:prstGeom prst="rect">
            <a:avLst/>
          </a:prstGeom>
        </p:spPr>
      </p:pic>
      <p:pic>
        <p:nvPicPr>
          <p:cNvPr id="303" name="Picture 302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6444208" y="2787774"/>
            <a:ext cx="126127" cy="294078"/>
          </a:xfrm>
          <a:prstGeom prst="rect">
            <a:avLst/>
          </a:prstGeom>
        </p:spPr>
      </p:pic>
      <p:pic>
        <p:nvPicPr>
          <p:cNvPr id="306" name="Picture 305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5724128" y="2829621"/>
            <a:ext cx="271600" cy="612514"/>
          </a:xfrm>
          <a:prstGeom prst="rect">
            <a:avLst/>
          </a:prstGeom>
        </p:spPr>
      </p:pic>
      <p:pic>
        <p:nvPicPr>
          <p:cNvPr id="307" name="Picture 306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5868144" y="3405685"/>
            <a:ext cx="166012" cy="387074"/>
          </a:xfrm>
          <a:prstGeom prst="rect">
            <a:avLst/>
          </a:prstGeom>
        </p:spPr>
      </p:pic>
      <p:pic>
        <p:nvPicPr>
          <p:cNvPr id="308" name="Picture 307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7236296" y="2787774"/>
            <a:ext cx="234174" cy="528110"/>
          </a:xfrm>
          <a:prstGeom prst="rect">
            <a:avLst/>
          </a:prstGeom>
        </p:spPr>
      </p:pic>
      <p:pic>
        <p:nvPicPr>
          <p:cNvPr id="310" name="Picture 309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58"/>
          <a:stretch/>
        </p:blipFill>
        <p:spPr>
          <a:xfrm>
            <a:off x="6948264" y="3117653"/>
            <a:ext cx="271600" cy="612514"/>
          </a:xfrm>
          <a:prstGeom prst="rect">
            <a:avLst/>
          </a:prstGeom>
        </p:spPr>
      </p:pic>
      <p:pic>
        <p:nvPicPr>
          <p:cNvPr id="311" name="Picture 310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8028384" y="2643758"/>
            <a:ext cx="387816" cy="904233"/>
          </a:xfrm>
          <a:prstGeom prst="rect">
            <a:avLst/>
          </a:prstGeom>
        </p:spPr>
      </p:pic>
      <p:pic>
        <p:nvPicPr>
          <p:cNvPr id="312" name="Picture 311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6848011" y="2756481"/>
            <a:ext cx="206816" cy="482213"/>
          </a:xfrm>
          <a:prstGeom prst="rect">
            <a:avLst/>
          </a:prstGeom>
        </p:spPr>
      </p:pic>
      <p:pic>
        <p:nvPicPr>
          <p:cNvPr id="314" name="Picture 313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6516216" y="3075806"/>
            <a:ext cx="166012" cy="387074"/>
          </a:xfrm>
          <a:prstGeom prst="rect">
            <a:avLst/>
          </a:prstGeom>
        </p:spPr>
      </p:pic>
      <p:pic>
        <p:nvPicPr>
          <p:cNvPr id="315" name="Picture 314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7524328" y="2859782"/>
            <a:ext cx="166012" cy="387074"/>
          </a:xfrm>
          <a:prstGeom prst="rect">
            <a:avLst/>
          </a:prstGeom>
        </p:spPr>
      </p:pic>
      <p:pic>
        <p:nvPicPr>
          <p:cNvPr id="317" name="Picture 316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1331640" y="3867894"/>
            <a:ext cx="166012" cy="387074"/>
          </a:xfrm>
          <a:prstGeom prst="rect">
            <a:avLst/>
          </a:prstGeom>
        </p:spPr>
      </p:pic>
      <p:pic>
        <p:nvPicPr>
          <p:cNvPr id="318" name="Picture 317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6948264" y="4227934"/>
            <a:ext cx="206816" cy="482213"/>
          </a:xfrm>
          <a:prstGeom prst="rect">
            <a:avLst/>
          </a:prstGeom>
        </p:spPr>
      </p:pic>
      <p:pic>
        <p:nvPicPr>
          <p:cNvPr id="319" name="Picture 318" descr="female-and-male-silhouettes-with-a-vertical-line-in-the-middle.png"/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/>
          <a:stretch/>
        </p:blipFill>
        <p:spPr>
          <a:xfrm>
            <a:off x="8388424" y="4443958"/>
            <a:ext cx="126127" cy="29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3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face a demographic time bomb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00150"/>
            <a:ext cx="5904656" cy="186589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dirty="0"/>
              <a:t>Western populations are ageing, improvements in healthcare are helping people live longer – so more will need assistance coping with age related conditions</a:t>
            </a:r>
            <a:r>
              <a:rPr lang="en-GB" dirty="0" smtClean="0"/>
              <a:t>.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There are likely to be ever increasing numbers of people with poor vision, hearing loss, limited mobility and cognitive difficulties</a:t>
            </a:r>
            <a:r>
              <a:rPr lang="en-GB" dirty="0" smtClean="0"/>
              <a:t>.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We need to ensure that they are not excluded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6AC-CD0A-4635-BD95-B771BF016580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75606"/>
            <a:ext cx="2256970" cy="17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23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5613" indent="-457200"/>
            <a:r>
              <a:rPr lang="en-US" sz="2800" dirty="0"/>
              <a:t>Often megatrends are interlinked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6AC-CD0A-4635-BD95-B771BF016580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237895748"/>
              </p:ext>
            </p:extLst>
          </p:nvPr>
        </p:nvGraphicFramePr>
        <p:xfrm>
          <a:off x="1619672" y="843558"/>
          <a:ext cx="5877406" cy="383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104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568952" cy="857250"/>
          </a:xfrm>
        </p:spPr>
        <p:txBody>
          <a:bodyPr/>
          <a:lstStyle/>
          <a:p>
            <a:r>
              <a:rPr lang="en-GB" sz="2400" dirty="0" smtClean="0"/>
              <a:t>An inclusive IT strategy meets these needs: </a:t>
            </a:r>
            <a:br>
              <a:rPr lang="en-GB" sz="2400" dirty="0" smtClean="0"/>
            </a:br>
            <a:r>
              <a:rPr lang="en-GB" sz="2400" dirty="0" smtClean="0"/>
              <a:t>It’s more than just accessibility and Assistive Tech</a:t>
            </a:r>
            <a:endParaRPr lang="en-GB" sz="2400" dirty="0"/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251520" y="1563638"/>
            <a:ext cx="8350250" cy="1865896"/>
          </a:xfrm>
        </p:spPr>
        <p:txBody>
          <a:bodyPr/>
          <a:lstStyle/>
          <a:p>
            <a:r>
              <a:rPr lang="en-US" dirty="0"/>
              <a:t>Assistive Technology (AT) is an umbrella term that includes assistive, adaptive, and rehabilitative devices &amp; software for people with disabilities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We need to widen the definition to  include:</a:t>
            </a:r>
          </a:p>
          <a:p>
            <a:pPr lvl="1"/>
            <a:r>
              <a:rPr lang="en-US" sz="1600" dirty="0"/>
              <a:t>Usability</a:t>
            </a:r>
          </a:p>
          <a:p>
            <a:pPr lvl="1"/>
            <a:r>
              <a:rPr lang="en-US" sz="1600" dirty="0"/>
              <a:t>Interoperability</a:t>
            </a:r>
          </a:p>
          <a:p>
            <a:pPr lvl="1"/>
            <a:r>
              <a:rPr lang="en-US" sz="1600" dirty="0"/>
              <a:t>User </a:t>
            </a:r>
            <a:r>
              <a:rPr lang="en-US" sz="1600" dirty="0" smtClean="0"/>
              <a:t>experience</a:t>
            </a:r>
            <a:endParaRPr lang="en-US" sz="1600" dirty="0"/>
          </a:p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6AC-CD0A-4635-BD95-B771BF01658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15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Inclusive IT follows </a:t>
            </a:r>
            <a:r>
              <a:rPr lang="en-GB" sz="2400" dirty="0" smtClean="0"/>
              <a:t>universal </a:t>
            </a:r>
            <a:r>
              <a:rPr lang="en-GB" sz="2400" dirty="0"/>
              <a:t>d</a:t>
            </a:r>
            <a:r>
              <a:rPr lang="en-GB" sz="2400" dirty="0" smtClean="0"/>
              <a:t>esign </a:t>
            </a:r>
            <a:r>
              <a:rPr lang="en-GB" sz="2400" dirty="0"/>
              <a:t>p</a:t>
            </a:r>
            <a:r>
              <a:rPr lang="en-GB" sz="2400" dirty="0" smtClean="0"/>
              <a:t>rinciples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6AC-CD0A-4635-BD95-B771BF016580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91680" y="1086445"/>
            <a:ext cx="5180338" cy="33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4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Inclusive IT is good business! Procurement is </a:t>
            </a:r>
            <a:r>
              <a:rPr lang="en-GB" dirty="0" smtClean="0"/>
              <a:t>key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7614"/>
            <a:ext cx="8350250" cy="1865896"/>
          </a:xfrm>
        </p:spPr>
        <p:txBody>
          <a:bodyPr/>
          <a:lstStyle/>
          <a:p>
            <a:pPr marL="0" indent="0" eaLnBrk="1" hangingPunct="1">
              <a:buFont typeface="Lucida Sans Unicode" pitchFamily="34" charset="0"/>
              <a:buNone/>
              <a:defRPr/>
            </a:pPr>
            <a:r>
              <a:rPr lang="en-GB" dirty="0" smtClean="0"/>
              <a:t>An inclusive </a:t>
            </a:r>
            <a:r>
              <a:rPr lang="en-GB" dirty="0"/>
              <a:t>p</a:t>
            </a:r>
            <a:r>
              <a:rPr lang="en-GB" dirty="0" smtClean="0"/>
              <a:t>rocurement </a:t>
            </a:r>
            <a:r>
              <a:rPr lang="en-GB" dirty="0"/>
              <a:t>p</a:t>
            </a:r>
            <a:r>
              <a:rPr lang="en-GB" dirty="0" smtClean="0"/>
              <a:t>olicy: </a:t>
            </a:r>
          </a:p>
          <a:p>
            <a:pPr>
              <a:defRPr/>
            </a:pPr>
            <a:r>
              <a:rPr lang="en-GB" dirty="0" smtClean="0"/>
              <a:t>Reduces risk</a:t>
            </a:r>
          </a:p>
          <a:p>
            <a:pPr>
              <a:defRPr/>
            </a:pPr>
            <a:r>
              <a:rPr lang="en-GB" dirty="0" smtClean="0"/>
              <a:t>Reduces costs</a:t>
            </a:r>
          </a:p>
          <a:p>
            <a:pPr>
              <a:defRPr/>
            </a:pPr>
            <a:r>
              <a:rPr lang="en-GB" dirty="0" smtClean="0"/>
              <a:t>Results in an improved user experience</a:t>
            </a:r>
          </a:p>
          <a:p>
            <a:pPr>
              <a:defRPr/>
            </a:pPr>
            <a:r>
              <a:rPr lang="en-GB" dirty="0" smtClean="0"/>
              <a:t>Widens the potential customer base</a:t>
            </a:r>
          </a:p>
          <a:p>
            <a:pPr>
              <a:defRPr/>
            </a:pPr>
            <a:r>
              <a:rPr lang="en-GB" dirty="0" smtClean="0"/>
              <a:t>Creates market demand for more accessible products</a:t>
            </a:r>
          </a:p>
          <a:p>
            <a:pPr>
              <a:defRPr/>
            </a:pPr>
            <a:r>
              <a:rPr lang="en-GB" dirty="0" smtClean="0"/>
              <a:t>Fits the Corporate Social Responsibility (CSR) agenda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6AC-CD0A-4635-BD95-B771BF01658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31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Disability Forum Template">
  <a:themeElements>
    <a:clrScheme name="BDF Colour Palette">
      <a:dk1>
        <a:sysClr val="windowText" lastClr="000000"/>
      </a:dk1>
      <a:lt1>
        <a:srgbClr val="FFFFFF"/>
      </a:lt1>
      <a:dk2>
        <a:srgbClr val="1F497D"/>
      </a:dk2>
      <a:lt2>
        <a:srgbClr val="B2B4B3"/>
      </a:lt2>
      <a:accent1>
        <a:srgbClr val="007AC9"/>
      </a:accent1>
      <a:accent2>
        <a:srgbClr val="4D4F4D"/>
      </a:accent2>
      <a:accent3>
        <a:srgbClr val="B2B4B3"/>
      </a:accent3>
      <a:accent4>
        <a:srgbClr val="6639B7"/>
      </a:accent4>
      <a:accent5>
        <a:srgbClr val="00B588"/>
      </a:accent5>
      <a:accent6>
        <a:srgbClr val="FFFFFF"/>
      </a:accent6>
      <a:hlink>
        <a:srgbClr val="007AC9"/>
      </a:hlink>
      <a:folHlink>
        <a:srgbClr val="000000"/>
      </a:folHlink>
    </a:clrScheme>
    <a:fontScheme name="Business Forum on Disabilit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ology Taskforce">
  <a:themeElements>
    <a:clrScheme name="Business Disability Forum">
      <a:dk1>
        <a:srgbClr val="000000"/>
      </a:dk1>
      <a:lt1>
        <a:srgbClr val="F9F9F9"/>
      </a:lt1>
      <a:dk2>
        <a:srgbClr val="4B4A4D"/>
      </a:dk2>
      <a:lt2>
        <a:srgbClr val="EEECE1"/>
      </a:lt2>
      <a:accent1>
        <a:srgbClr val="4B4A4D"/>
      </a:accent1>
      <a:accent2>
        <a:srgbClr val="BDBCB7"/>
      </a:accent2>
      <a:accent3>
        <a:srgbClr val="1BA77F"/>
      </a:accent3>
      <a:accent4>
        <a:srgbClr val="9DD4D3"/>
      </a:accent4>
      <a:accent5>
        <a:srgbClr val="C1D022"/>
      </a:accent5>
      <a:accent6>
        <a:srgbClr val="FFFFFF"/>
      </a:accent6>
      <a:hlink>
        <a:srgbClr val="1E9FD6"/>
      </a:hlink>
      <a:folHlink>
        <a:srgbClr val="800080"/>
      </a:folHlink>
    </a:clrScheme>
    <a:fontScheme name="Business Forum on Disabilit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ability Standard">
  <a:themeElements>
    <a:clrScheme name="Business Disability Forum">
      <a:dk1>
        <a:srgbClr val="000000"/>
      </a:dk1>
      <a:lt1>
        <a:srgbClr val="F9F9F9"/>
      </a:lt1>
      <a:dk2>
        <a:srgbClr val="4B4A4D"/>
      </a:dk2>
      <a:lt2>
        <a:srgbClr val="EEECE1"/>
      </a:lt2>
      <a:accent1>
        <a:srgbClr val="4B4A4D"/>
      </a:accent1>
      <a:accent2>
        <a:srgbClr val="BDBCB7"/>
      </a:accent2>
      <a:accent3>
        <a:srgbClr val="1BA77F"/>
      </a:accent3>
      <a:accent4>
        <a:srgbClr val="9DD4D3"/>
      </a:accent4>
      <a:accent5>
        <a:srgbClr val="C1D022"/>
      </a:accent5>
      <a:accent6>
        <a:srgbClr val="FFFFFF"/>
      </a:accent6>
      <a:hlink>
        <a:srgbClr val="1E9FD6"/>
      </a:hlink>
      <a:folHlink>
        <a:srgbClr val="800080"/>
      </a:folHlink>
    </a:clrScheme>
    <a:fontScheme name="Business Forum on Disabilit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esidents Group">
  <a:themeElements>
    <a:clrScheme name="Business Disability Forum">
      <a:dk1>
        <a:srgbClr val="000000"/>
      </a:dk1>
      <a:lt1>
        <a:srgbClr val="F9F9F9"/>
      </a:lt1>
      <a:dk2>
        <a:srgbClr val="4B4A4D"/>
      </a:dk2>
      <a:lt2>
        <a:srgbClr val="EEECE1"/>
      </a:lt2>
      <a:accent1>
        <a:srgbClr val="4B4A4D"/>
      </a:accent1>
      <a:accent2>
        <a:srgbClr val="BDBCB7"/>
      </a:accent2>
      <a:accent3>
        <a:srgbClr val="1BA77F"/>
      </a:accent3>
      <a:accent4>
        <a:srgbClr val="9DD4D3"/>
      </a:accent4>
      <a:accent5>
        <a:srgbClr val="C1D022"/>
      </a:accent5>
      <a:accent6>
        <a:srgbClr val="FFFFFF"/>
      </a:accent6>
      <a:hlink>
        <a:srgbClr val="1E9FD6"/>
      </a:hlink>
      <a:folHlink>
        <a:srgbClr val="800080"/>
      </a:folHlink>
    </a:clrScheme>
    <a:fontScheme name="Business Forum on Disabilit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Disability Forum Template.potx</Template>
  <TotalTime>613</TotalTime>
  <Words>1103</Words>
  <Application>Microsoft Office PowerPoint</Application>
  <PresentationFormat>On-screen Show (16:9)</PresentationFormat>
  <Paragraphs>136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Business Disability Forum Template</vt:lpstr>
      <vt:lpstr>Technology Taskforce</vt:lpstr>
      <vt:lpstr>Disability Standard</vt:lpstr>
      <vt:lpstr>Presidents Group</vt:lpstr>
      <vt:lpstr>Introducing an inclusive procurement strategy</vt:lpstr>
      <vt:lpstr>Megatrends will define and shape our world and therefore the business environment</vt:lpstr>
      <vt:lpstr>What are megatrends?</vt:lpstr>
      <vt:lpstr>Disability is a megatrend</vt:lpstr>
      <vt:lpstr>We face a demographic time bomb</vt:lpstr>
      <vt:lpstr>Often megatrends are interlinked</vt:lpstr>
      <vt:lpstr>An inclusive IT strategy meets these needs:  It’s more than just accessibility and Assistive Tech</vt:lpstr>
      <vt:lpstr>Inclusive IT follows universal design principles</vt:lpstr>
      <vt:lpstr>Inclusive IT is good business! Procurement is key</vt:lpstr>
      <vt:lpstr>There are lots of benefits </vt:lpstr>
      <vt:lpstr>Not planning for inclusion costs us dear!  Planned inclusive design pays dividends </vt:lpstr>
      <vt:lpstr>Procurement is the gateway to inclusion </vt:lpstr>
      <vt:lpstr>An example of why an organisation needed to have an accessible procurement policy</vt:lpstr>
      <vt:lpstr>An example of why an organisation needed to have an accessible procurement policy</vt:lpstr>
      <vt:lpstr>Our commitment is</vt:lpstr>
      <vt:lpstr>Our call to action:  A measure of accessibility </vt:lpstr>
      <vt:lpstr>What these measures mean </vt:lpstr>
      <vt:lpstr>Assume that everything is in scope</vt:lpstr>
      <vt:lpstr>This change will not happen over night</vt:lpstr>
    </vt:vector>
  </TitlesOfParts>
  <Company>Business Disability Forum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Disability Forum Templates</dc:title>
  <dc:creator>IT Systems</dc:creator>
  <cp:lastModifiedBy>Lucy Ruck</cp:lastModifiedBy>
  <cp:revision>63</cp:revision>
  <cp:lastPrinted>2016-10-04T11:58:33Z</cp:lastPrinted>
  <dcterms:created xsi:type="dcterms:W3CDTF">2012-11-06T12:41:57Z</dcterms:created>
  <dcterms:modified xsi:type="dcterms:W3CDTF">2018-11-27T15:52:29Z</dcterms:modified>
</cp:coreProperties>
</file>