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872" r:id="rId6"/>
  </p:sldMasterIdLst>
  <p:notesMasterIdLst>
    <p:notesMasterId r:id="rId35"/>
  </p:notesMasterIdLst>
  <p:handoutMasterIdLst>
    <p:handoutMasterId r:id="rId36"/>
  </p:handoutMasterIdLst>
  <p:sldIdLst>
    <p:sldId id="297" r:id="rId7"/>
    <p:sldId id="304" r:id="rId8"/>
    <p:sldId id="307" r:id="rId9"/>
    <p:sldId id="294" r:id="rId10"/>
    <p:sldId id="305" r:id="rId11"/>
    <p:sldId id="314" r:id="rId12"/>
    <p:sldId id="315" r:id="rId13"/>
    <p:sldId id="299" r:id="rId14"/>
    <p:sldId id="316" r:id="rId15"/>
    <p:sldId id="317" r:id="rId16"/>
    <p:sldId id="318" r:id="rId17"/>
    <p:sldId id="300" r:id="rId18"/>
    <p:sldId id="309" r:id="rId19"/>
    <p:sldId id="319" r:id="rId20"/>
    <p:sldId id="320" r:id="rId21"/>
    <p:sldId id="301" r:id="rId22"/>
    <p:sldId id="308" r:id="rId23"/>
    <p:sldId id="311" r:id="rId24"/>
    <p:sldId id="312" r:id="rId25"/>
    <p:sldId id="313" r:id="rId26"/>
    <p:sldId id="302" r:id="rId27"/>
    <p:sldId id="310" r:id="rId28"/>
    <p:sldId id="321" r:id="rId29"/>
    <p:sldId id="322" r:id="rId30"/>
    <p:sldId id="324" r:id="rId31"/>
    <p:sldId id="325" r:id="rId32"/>
    <p:sldId id="303" r:id="rId33"/>
    <p:sldId id="258" r:id="rId34"/>
  </p:sldIdLst>
  <p:sldSz cx="9144000" cy="5143500" type="screen16x9"/>
  <p:notesSz cx="9144000" cy="6858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3F"/>
    <a:srgbClr val="007A5C"/>
    <a:srgbClr val="663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88D53-F49E-4983-B4AD-689B4167C30A}" v="11" dt="2024-01-17T13:20:0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9652" autoAdjust="0"/>
  </p:normalViewPr>
  <p:slideViewPr>
    <p:cSldViewPr snapToGrid="0">
      <p:cViewPr varScale="1">
        <p:scale>
          <a:sx n="120" d="100"/>
          <a:sy n="120" d="100"/>
        </p:scale>
        <p:origin x="1344" y="96"/>
      </p:cViewPr>
      <p:guideLst>
        <p:guide orient="horz" pos="1620"/>
        <p:guide pos="2880"/>
      </p:guideLst>
    </p:cSldViewPr>
  </p:slideViewPr>
  <p:outlineViewPr>
    <p:cViewPr>
      <p:scale>
        <a:sx n="33" d="100"/>
        <a:sy n="33" d="100"/>
      </p:scale>
      <p:origin x="0" y="-8732"/>
    </p:cViewPr>
  </p:outlineViewPr>
  <p:notesTextViewPr>
    <p:cViewPr>
      <p:scale>
        <a:sx n="1" d="1"/>
        <a:sy n="1" d="1"/>
      </p:scale>
      <p:origin x="0" y="0"/>
    </p:cViewPr>
  </p:notesTextViewPr>
  <p:notesViewPr>
    <p:cSldViewPr snapToGrid="0">
      <p:cViewPr varScale="1">
        <p:scale>
          <a:sx n="68" d="100"/>
          <a:sy n="68" d="100"/>
        </p:scale>
        <p:origin x="18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Spargo-Mabbs" userId="be6078b5-097b-4ae3-a9ee-bd32887d07e5" providerId="ADAL" clId="{DE588D53-F49E-4983-B4AD-689B4167C30A}"/>
    <pc:docChg chg="undo custSel modSld">
      <pc:chgData name="Jacob Spargo-Mabbs" userId="be6078b5-097b-4ae3-a9ee-bd32887d07e5" providerId="ADAL" clId="{DE588D53-F49E-4983-B4AD-689B4167C30A}" dt="2024-01-17T13:22:01.696" v="497" actId="20577"/>
      <pc:docMkLst>
        <pc:docMk/>
      </pc:docMkLst>
      <pc:sldChg chg="modNotesTx">
        <pc:chgData name="Jacob Spargo-Mabbs" userId="be6078b5-097b-4ae3-a9ee-bd32887d07e5" providerId="ADAL" clId="{DE588D53-F49E-4983-B4AD-689B4167C30A}" dt="2024-01-17T13:10:52.727" v="146" actId="20577"/>
        <pc:sldMkLst>
          <pc:docMk/>
          <pc:sldMk cId="3431389942" sldId="294"/>
        </pc:sldMkLst>
      </pc:sldChg>
      <pc:sldChg chg="modSp mod">
        <pc:chgData name="Jacob Spargo-Mabbs" userId="be6078b5-097b-4ae3-a9ee-bd32887d07e5" providerId="ADAL" clId="{DE588D53-F49E-4983-B4AD-689B4167C30A}" dt="2024-01-17T11:15:45.843" v="12" actId="20577"/>
        <pc:sldMkLst>
          <pc:docMk/>
          <pc:sldMk cId="1515068341" sldId="297"/>
        </pc:sldMkLst>
        <pc:spChg chg="mod">
          <ac:chgData name="Jacob Spargo-Mabbs" userId="be6078b5-097b-4ae3-a9ee-bd32887d07e5" providerId="ADAL" clId="{DE588D53-F49E-4983-B4AD-689B4167C30A}" dt="2024-01-17T11:15:45.843" v="12" actId="20577"/>
          <ac:spMkLst>
            <pc:docMk/>
            <pc:sldMk cId="1515068341" sldId="297"/>
            <ac:spMk id="3" creationId="{3A944058-C801-430B-8AEA-E1369033D096}"/>
          </ac:spMkLst>
        </pc:spChg>
      </pc:sldChg>
      <pc:sldChg chg="modSp mod modNotesTx">
        <pc:chgData name="Jacob Spargo-Mabbs" userId="be6078b5-097b-4ae3-a9ee-bd32887d07e5" providerId="ADAL" clId="{DE588D53-F49E-4983-B4AD-689B4167C30A}" dt="2024-01-17T13:12:55.366" v="224" actId="20577"/>
        <pc:sldMkLst>
          <pc:docMk/>
          <pc:sldMk cId="3018187341" sldId="299"/>
        </pc:sldMkLst>
        <pc:spChg chg="mod">
          <ac:chgData name="Jacob Spargo-Mabbs" userId="be6078b5-097b-4ae3-a9ee-bd32887d07e5" providerId="ADAL" clId="{DE588D53-F49E-4983-B4AD-689B4167C30A}" dt="2024-01-17T11:16:10.445" v="13" actId="20577"/>
          <ac:spMkLst>
            <pc:docMk/>
            <pc:sldMk cId="3018187341" sldId="299"/>
            <ac:spMk id="10" creationId="{EF31D029-8380-4F56-81E1-9023668C43A6}"/>
          </ac:spMkLst>
        </pc:spChg>
      </pc:sldChg>
      <pc:sldChg chg="modNotesTx">
        <pc:chgData name="Jacob Spargo-Mabbs" userId="be6078b5-097b-4ae3-a9ee-bd32887d07e5" providerId="ADAL" clId="{DE588D53-F49E-4983-B4AD-689B4167C30A}" dt="2024-01-17T13:13:41.958" v="264" actId="20577"/>
        <pc:sldMkLst>
          <pc:docMk/>
          <pc:sldMk cId="434735882" sldId="300"/>
        </pc:sldMkLst>
      </pc:sldChg>
      <pc:sldChg chg="modSp mod modNotesTx">
        <pc:chgData name="Jacob Spargo-Mabbs" userId="be6078b5-097b-4ae3-a9ee-bd32887d07e5" providerId="ADAL" clId="{DE588D53-F49E-4983-B4AD-689B4167C30A}" dt="2024-01-17T13:15:42.981" v="369" actId="20577"/>
        <pc:sldMkLst>
          <pc:docMk/>
          <pc:sldMk cId="1803524493" sldId="301"/>
        </pc:sldMkLst>
        <pc:spChg chg="mod">
          <ac:chgData name="Jacob Spargo-Mabbs" userId="be6078b5-097b-4ae3-a9ee-bd32887d07e5" providerId="ADAL" clId="{DE588D53-F49E-4983-B4AD-689B4167C30A}" dt="2024-01-17T11:17:05.844" v="28" actId="20577"/>
          <ac:spMkLst>
            <pc:docMk/>
            <pc:sldMk cId="1803524493" sldId="301"/>
            <ac:spMk id="10" creationId="{79D175B5-D016-488B-B2E9-6DDCCA5AAE6C}"/>
          </ac:spMkLst>
        </pc:spChg>
      </pc:sldChg>
      <pc:sldChg chg="modNotesTx">
        <pc:chgData name="Jacob Spargo-Mabbs" userId="be6078b5-097b-4ae3-a9ee-bd32887d07e5" providerId="ADAL" clId="{DE588D53-F49E-4983-B4AD-689B4167C30A}" dt="2024-01-17T13:19:30.199" v="441" actId="20577"/>
        <pc:sldMkLst>
          <pc:docMk/>
          <pc:sldMk cId="1538951520" sldId="302"/>
        </pc:sldMkLst>
      </pc:sldChg>
      <pc:sldChg chg="modNotesTx">
        <pc:chgData name="Jacob Spargo-Mabbs" userId="be6078b5-097b-4ae3-a9ee-bd32887d07e5" providerId="ADAL" clId="{DE588D53-F49E-4983-B4AD-689B4167C30A}" dt="2024-01-17T13:22:01.696" v="497" actId="20577"/>
        <pc:sldMkLst>
          <pc:docMk/>
          <pc:sldMk cId="907804385" sldId="303"/>
        </pc:sldMkLst>
      </pc:sldChg>
      <pc:sldChg chg="modNotesTx">
        <pc:chgData name="Jacob Spargo-Mabbs" userId="be6078b5-097b-4ae3-a9ee-bd32887d07e5" providerId="ADAL" clId="{DE588D53-F49E-4983-B4AD-689B4167C30A}" dt="2024-01-17T13:11:03.729" v="154" actId="20577"/>
        <pc:sldMkLst>
          <pc:docMk/>
          <pc:sldMk cId="3275820597" sldId="305"/>
        </pc:sldMkLst>
      </pc:sldChg>
      <pc:sldChg chg="modNotesTx">
        <pc:chgData name="Jacob Spargo-Mabbs" userId="be6078b5-097b-4ae3-a9ee-bd32887d07e5" providerId="ADAL" clId="{DE588D53-F49E-4983-B4AD-689B4167C30A}" dt="2024-01-17T13:10:46.129" v="145" actId="15"/>
        <pc:sldMkLst>
          <pc:docMk/>
          <pc:sldMk cId="33854834" sldId="307"/>
        </pc:sldMkLst>
      </pc:sldChg>
      <pc:sldChg chg="modSp mod modNotesTx">
        <pc:chgData name="Jacob Spargo-Mabbs" userId="be6078b5-097b-4ae3-a9ee-bd32887d07e5" providerId="ADAL" clId="{DE588D53-F49E-4983-B4AD-689B4167C30A}" dt="2024-01-17T13:17:02.791" v="380" actId="20577"/>
        <pc:sldMkLst>
          <pc:docMk/>
          <pc:sldMk cId="2029676488" sldId="308"/>
        </pc:sldMkLst>
        <pc:spChg chg="mod">
          <ac:chgData name="Jacob Spargo-Mabbs" userId="be6078b5-097b-4ae3-a9ee-bd32887d07e5" providerId="ADAL" clId="{DE588D53-F49E-4983-B4AD-689B4167C30A}" dt="2024-01-17T13:16:50.226" v="375" actId="21"/>
          <ac:spMkLst>
            <pc:docMk/>
            <pc:sldMk cId="2029676488" sldId="308"/>
            <ac:spMk id="9" creationId="{ABF27D2B-915F-4092-9C90-1FA60FA2FE78}"/>
          </ac:spMkLst>
        </pc:spChg>
      </pc:sldChg>
      <pc:sldChg chg="modNotesTx">
        <pc:chgData name="Jacob Spargo-Mabbs" userId="be6078b5-097b-4ae3-a9ee-bd32887d07e5" providerId="ADAL" clId="{DE588D53-F49E-4983-B4AD-689B4167C30A}" dt="2024-01-17T13:13:46.376" v="265" actId="20577"/>
        <pc:sldMkLst>
          <pc:docMk/>
          <pc:sldMk cId="3237260991" sldId="309"/>
        </pc:sldMkLst>
      </pc:sldChg>
      <pc:sldChg chg="modSp mod modNotesTx">
        <pc:chgData name="Jacob Spargo-Mabbs" userId="be6078b5-097b-4ae3-a9ee-bd32887d07e5" providerId="ADAL" clId="{DE588D53-F49E-4983-B4AD-689B4167C30A}" dt="2024-01-17T13:20:07.432" v="451" actId="20577"/>
        <pc:sldMkLst>
          <pc:docMk/>
          <pc:sldMk cId="2684726166" sldId="310"/>
        </pc:sldMkLst>
        <pc:spChg chg="mod">
          <ac:chgData name="Jacob Spargo-Mabbs" userId="be6078b5-097b-4ae3-a9ee-bd32887d07e5" providerId="ADAL" clId="{DE588D53-F49E-4983-B4AD-689B4167C30A}" dt="2024-01-17T13:19:47.731" v="447" actId="20577"/>
          <ac:spMkLst>
            <pc:docMk/>
            <pc:sldMk cId="2684726166" sldId="310"/>
            <ac:spMk id="3" creationId="{27012E90-E5B2-4348-BA47-D3865AA4BB0E}"/>
          </ac:spMkLst>
        </pc:spChg>
      </pc:sldChg>
      <pc:sldChg chg="modSp mod modNotesTx">
        <pc:chgData name="Jacob Spargo-Mabbs" userId="be6078b5-097b-4ae3-a9ee-bd32887d07e5" providerId="ADAL" clId="{DE588D53-F49E-4983-B4AD-689B4167C30A}" dt="2024-01-17T13:17:28.515" v="385" actId="20577"/>
        <pc:sldMkLst>
          <pc:docMk/>
          <pc:sldMk cId="2772185616" sldId="311"/>
        </pc:sldMkLst>
        <pc:spChg chg="mod">
          <ac:chgData name="Jacob Spargo-Mabbs" userId="be6078b5-097b-4ae3-a9ee-bd32887d07e5" providerId="ADAL" clId="{DE588D53-F49E-4983-B4AD-689B4167C30A}" dt="2024-01-17T12:57:35.900" v="135" actId="20577"/>
          <ac:spMkLst>
            <pc:docMk/>
            <pc:sldMk cId="2772185616" sldId="311"/>
            <ac:spMk id="2" creationId="{C62AB821-AAE0-4AE2-BFC1-6FF0FDFAB1D8}"/>
          </ac:spMkLst>
        </pc:spChg>
        <pc:spChg chg="mod">
          <ac:chgData name="Jacob Spargo-Mabbs" userId="be6078b5-097b-4ae3-a9ee-bd32887d07e5" providerId="ADAL" clId="{DE588D53-F49E-4983-B4AD-689B4167C30A}" dt="2024-01-17T11:19:02.123" v="123" actId="20577"/>
          <ac:spMkLst>
            <pc:docMk/>
            <pc:sldMk cId="2772185616" sldId="311"/>
            <ac:spMk id="78" creationId="{CC1CE6C7-7E43-45D5-90DE-7DFAC54D1F54}"/>
          </ac:spMkLst>
        </pc:spChg>
      </pc:sldChg>
      <pc:sldChg chg="modNotesTx">
        <pc:chgData name="Jacob Spargo-Mabbs" userId="be6078b5-097b-4ae3-a9ee-bd32887d07e5" providerId="ADAL" clId="{DE588D53-F49E-4983-B4AD-689B4167C30A}" dt="2024-01-17T13:17:34.098" v="386" actId="20577"/>
        <pc:sldMkLst>
          <pc:docMk/>
          <pc:sldMk cId="3413812177" sldId="312"/>
        </pc:sldMkLst>
      </pc:sldChg>
      <pc:sldChg chg="modSp mod modNotesTx">
        <pc:chgData name="Jacob Spargo-Mabbs" userId="be6078b5-097b-4ae3-a9ee-bd32887d07e5" providerId="ADAL" clId="{DE588D53-F49E-4983-B4AD-689B4167C30A}" dt="2024-01-17T13:18:51.301" v="440" actId="20577"/>
        <pc:sldMkLst>
          <pc:docMk/>
          <pc:sldMk cId="2842972117" sldId="313"/>
        </pc:sldMkLst>
        <pc:spChg chg="mod">
          <ac:chgData name="Jacob Spargo-Mabbs" userId="be6078b5-097b-4ae3-a9ee-bd32887d07e5" providerId="ADAL" clId="{DE588D53-F49E-4983-B4AD-689B4167C30A}" dt="2024-01-17T13:18:31.276" v="411" actId="20577"/>
          <ac:spMkLst>
            <pc:docMk/>
            <pc:sldMk cId="2842972117" sldId="313"/>
            <ac:spMk id="6148" creationId="{1D609602-0288-475C-8714-B123F0E25982}"/>
          </ac:spMkLst>
        </pc:spChg>
      </pc:sldChg>
      <pc:sldChg chg="modNotesTx">
        <pc:chgData name="Jacob Spargo-Mabbs" userId="be6078b5-097b-4ae3-a9ee-bd32887d07e5" providerId="ADAL" clId="{DE588D53-F49E-4983-B4AD-689B4167C30A}" dt="2024-01-17T13:11:27.466" v="166" actId="20577"/>
        <pc:sldMkLst>
          <pc:docMk/>
          <pc:sldMk cId="934034223" sldId="314"/>
        </pc:sldMkLst>
      </pc:sldChg>
      <pc:sldChg chg="modSp mod modNotesTx">
        <pc:chgData name="Jacob Spargo-Mabbs" userId="be6078b5-097b-4ae3-a9ee-bd32887d07e5" providerId="ADAL" clId="{DE588D53-F49E-4983-B4AD-689B4167C30A}" dt="2024-01-17T13:12:46.441" v="219" actId="20577"/>
        <pc:sldMkLst>
          <pc:docMk/>
          <pc:sldMk cId="322536285" sldId="315"/>
        </pc:sldMkLst>
        <pc:spChg chg="mod">
          <ac:chgData name="Jacob Spargo-Mabbs" userId="be6078b5-097b-4ae3-a9ee-bd32887d07e5" providerId="ADAL" clId="{DE588D53-F49E-4983-B4AD-689B4167C30A}" dt="2024-01-17T11:16:19.610" v="15" actId="14100"/>
          <ac:spMkLst>
            <pc:docMk/>
            <pc:sldMk cId="322536285" sldId="315"/>
            <ac:spMk id="30" creationId="{E8E18E4A-FA8F-4079-9781-5E5DFA23A092}"/>
          </ac:spMkLst>
        </pc:spChg>
      </pc:sldChg>
      <pc:sldChg chg="modNotesTx">
        <pc:chgData name="Jacob Spargo-Mabbs" userId="be6078b5-097b-4ae3-a9ee-bd32887d07e5" providerId="ADAL" clId="{DE588D53-F49E-4983-B4AD-689B4167C30A}" dt="2024-01-17T13:13:07.189" v="233" actId="20577"/>
        <pc:sldMkLst>
          <pc:docMk/>
          <pc:sldMk cId="748176057" sldId="316"/>
        </pc:sldMkLst>
      </pc:sldChg>
      <pc:sldChg chg="modNotesTx">
        <pc:chgData name="Jacob Spargo-Mabbs" userId="be6078b5-097b-4ae3-a9ee-bd32887d07e5" providerId="ADAL" clId="{DE588D53-F49E-4983-B4AD-689B4167C30A}" dt="2024-01-17T13:13:28.654" v="261" actId="20577"/>
        <pc:sldMkLst>
          <pc:docMk/>
          <pc:sldMk cId="3050577188" sldId="317"/>
        </pc:sldMkLst>
      </pc:sldChg>
      <pc:sldChg chg="modNotesTx">
        <pc:chgData name="Jacob Spargo-Mabbs" userId="be6078b5-097b-4ae3-a9ee-bd32887d07e5" providerId="ADAL" clId="{DE588D53-F49E-4983-B4AD-689B4167C30A}" dt="2024-01-17T13:13:34.282" v="263" actId="20577"/>
        <pc:sldMkLst>
          <pc:docMk/>
          <pc:sldMk cId="444982687" sldId="318"/>
        </pc:sldMkLst>
      </pc:sldChg>
      <pc:sldChg chg="modSp mod modNotesTx">
        <pc:chgData name="Jacob Spargo-Mabbs" userId="be6078b5-097b-4ae3-a9ee-bd32887d07e5" providerId="ADAL" clId="{DE588D53-F49E-4983-B4AD-689B4167C30A}" dt="2024-01-17T13:15:09.045" v="353" actId="6549"/>
        <pc:sldMkLst>
          <pc:docMk/>
          <pc:sldMk cId="2510719438" sldId="319"/>
        </pc:sldMkLst>
        <pc:spChg chg="mod">
          <ac:chgData name="Jacob Spargo-Mabbs" userId="be6078b5-097b-4ae3-a9ee-bd32887d07e5" providerId="ADAL" clId="{DE588D53-F49E-4983-B4AD-689B4167C30A}" dt="2024-01-17T13:14:39.514" v="295" actId="20577"/>
          <ac:spMkLst>
            <pc:docMk/>
            <pc:sldMk cId="2510719438" sldId="319"/>
            <ac:spMk id="3" creationId="{8461A039-6102-4F35-9129-4F2D9A81BBF3}"/>
          </ac:spMkLst>
        </pc:spChg>
      </pc:sldChg>
      <pc:sldChg chg="modNotesTx">
        <pc:chgData name="Jacob Spargo-Mabbs" userId="be6078b5-097b-4ae3-a9ee-bd32887d07e5" providerId="ADAL" clId="{DE588D53-F49E-4983-B4AD-689B4167C30A}" dt="2024-01-17T13:15:35.943" v="368" actId="20577"/>
        <pc:sldMkLst>
          <pc:docMk/>
          <pc:sldMk cId="4274014054" sldId="320"/>
        </pc:sldMkLst>
      </pc:sldChg>
      <pc:sldChg chg="modSp mod modNotesTx">
        <pc:chgData name="Jacob Spargo-Mabbs" userId="be6078b5-097b-4ae3-a9ee-bd32887d07e5" providerId="ADAL" clId="{DE588D53-F49E-4983-B4AD-689B4167C30A}" dt="2024-01-17T13:20:49.879" v="466" actId="20577"/>
        <pc:sldMkLst>
          <pc:docMk/>
          <pc:sldMk cId="3820178237" sldId="321"/>
        </pc:sldMkLst>
        <pc:spChg chg="mod">
          <ac:chgData name="Jacob Spargo-Mabbs" userId="be6078b5-097b-4ae3-a9ee-bd32887d07e5" providerId="ADAL" clId="{DE588D53-F49E-4983-B4AD-689B4167C30A}" dt="2024-01-17T13:20:25.048" v="454" actId="20577"/>
          <ac:spMkLst>
            <pc:docMk/>
            <pc:sldMk cId="3820178237" sldId="321"/>
            <ac:spMk id="3" creationId="{27012E90-E5B2-4348-BA47-D3865AA4BB0E}"/>
          </ac:spMkLst>
        </pc:spChg>
      </pc:sldChg>
      <pc:sldChg chg="modSp mod modNotesTx">
        <pc:chgData name="Jacob Spargo-Mabbs" userId="be6078b5-097b-4ae3-a9ee-bd32887d07e5" providerId="ADAL" clId="{DE588D53-F49E-4983-B4AD-689B4167C30A}" dt="2024-01-17T13:21:25.947" v="476" actId="20577"/>
        <pc:sldMkLst>
          <pc:docMk/>
          <pc:sldMk cId="1226916292" sldId="322"/>
        </pc:sldMkLst>
        <pc:spChg chg="mod">
          <ac:chgData name="Jacob Spargo-Mabbs" userId="be6078b5-097b-4ae3-a9ee-bd32887d07e5" providerId="ADAL" clId="{DE588D53-F49E-4983-B4AD-689B4167C30A}" dt="2024-01-17T13:21:04.196" v="471" actId="20577"/>
          <ac:spMkLst>
            <pc:docMk/>
            <pc:sldMk cId="1226916292" sldId="322"/>
            <ac:spMk id="2" creationId="{966750B5-2F12-4E9B-BFCC-C0BD01AD51CE}"/>
          </ac:spMkLst>
        </pc:spChg>
      </pc:sldChg>
      <pc:sldChg chg="modNotesTx">
        <pc:chgData name="Jacob Spargo-Mabbs" userId="be6078b5-097b-4ae3-a9ee-bd32887d07e5" providerId="ADAL" clId="{DE588D53-F49E-4983-B4AD-689B4167C30A}" dt="2024-01-17T13:21:34.589" v="478" actId="5793"/>
        <pc:sldMkLst>
          <pc:docMk/>
          <pc:sldMk cId="1932629605" sldId="324"/>
        </pc:sldMkLst>
      </pc:sldChg>
      <pc:sldChg chg="modNotesTx">
        <pc:chgData name="Jacob Spargo-Mabbs" userId="be6078b5-097b-4ae3-a9ee-bd32887d07e5" providerId="ADAL" clId="{DE588D53-F49E-4983-B4AD-689B4167C30A}" dt="2024-01-17T13:21:40.100" v="484" actId="20577"/>
        <pc:sldMkLst>
          <pc:docMk/>
          <pc:sldMk cId="58353249"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694732-A7CD-4F40-B093-3856DE41D96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A3CD005-435F-9C4E-B3F6-2A3F7816A6E0}"/>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28D1996-55C3-374F-A511-DC9F27067FFD}" type="datetimeFigureOut">
              <a:rPr lang="en-US" altLang="en-US"/>
              <a:pPr/>
              <a:t>1/17/2024</a:t>
            </a:fld>
            <a:endParaRPr lang="en-US" altLang="en-US"/>
          </a:p>
        </p:txBody>
      </p:sp>
      <p:sp>
        <p:nvSpPr>
          <p:cNvPr id="4" name="Footer Placeholder 3">
            <a:extLst>
              <a:ext uri="{FF2B5EF4-FFF2-40B4-BE49-F238E27FC236}">
                <a16:creationId xmlns:a16="http://schemas.microsoft.com/office/drawing/2014/main" id="{0089415B-DE51-0241-8738-8E782D295F90}"/>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B8133E6-CABE-D14E-A76A-870BA18B64F4}"/>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4AB08F6-425A-C748-B149-1FB37069CB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7E845-EEBB-4B4F-B611-0E8BD5AAF7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68F437F-F2CB-604F-994C-CFDF38D16BE4}"/>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2FC6EB-69B0-7649-BF68-7F3C8DAA4ECC}" type="datetimeFigureOut">
              <a:rPr lang="en-GB" altLang="en-US"/>
              <a:pPr/>
              <a:t>17/01/2024</a:t>
            </a:fld>
            <a:endParaRPr lang="en-GB" altLang="en-US"/>
          </a:p>
        </p:txBody>
      </p:sp>
      <p:sp>
        <p:nvSpPr>
          <p:cNvPr id="4" name="Slide Image Placeholder 3">
            <a:extLst>
              <a:ext uri="{FF2B5EF4-FFF2-40B4-BE49-F238E27FC236}">
                <a16:creationId xmlns:a16="http://schemas.microsoft.com/office/drawing/2014/main" id="{18649392-BB6A-4F4B-B16D-65BA95B0C1B2}"/>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A6D022B-1AEC-2842-A1DA-291ECD28B742}"/>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B0BBDE3-03F9-0E4C-844C-B4CE2E40AF6B}"/>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E4C23073-5B35-9D49-9662-1997F51AFCFE}"/>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7CB24F7-A17F-4647-A9B9-1F206EF987C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ccenture.com/content/dam/accenture/final/a-com-migration/pdf/pdf-89/accenture-disability-inclusion-research-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usinessdisabilityforum.org.uk/the-great-big-workplace-adjustments-survey-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Today, we will be talking about the business case for accessibility.</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a:t>
            </a:fld>
            <a:endParaRPr lang="en-GB" altLang="en-US" dirty="0"/>
          </a:p>
        </p:txBody>
      </p:sp>
    </p:spTree>
    <p:extLst>
      <p:ext uri="{BB962C8B-B14F-4D97-AF65-F5344CB8AC3E}">
        <p14:creationId xmlns:p14="http://schemas.microsoft.com/office/powerpoint/2010/main" val="353402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Be accessible throughout your employee journey.</a:t>
            </a:r>
          </a:p>
          <a:p>
            <a:endParaRPr lang="en-GB" sz="1400" b="1" dirty="0"/>
          </a:p>
          <a:p>
            <a:r>
              <a:rPr lang="en-GB" sz="1400" dirty="0"/>
              <a:t>Your career and recruitment web pages should always be given priority when it comes to accessibility.</a:t>
            </a:r>
          </a:p>
          <a:p>
            <a:endParaRPr lang="en-GB" sz="1400" dirty="0"/>
          </a:p>
          <a:p>
            <a:r>
              <a:rPr lang="en-GB" sz="1400" dirty="0"/>
              <a:t>Don’t lose the best talent simply because the recruitment process was too difficult to access. Over 80 per cent of disabilities are acquired during our working lives so taking a proactive stance and making your environment accessible means you keep hold of employees.</a:t>
            </a:r>
          </a:p>
          <a:p>
            <a:endParaRPr lang="en-GB" sz="1400" dirty="0"/>
          </a:p>
          <a:p>
            <a:r>
              <a:rPr lang="en-GB" sz="1400" dirty="0"/>
              <a:t>Accessibility creates a sense of belonging.</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10</a:t>
            </a:fld>
            <a:endParaRPr lang="en-GB" altLang="en-US"/>
          </a:p>
        </p:txBody>
      </p:sp>
    </p:spTree>
    <p:extLst>
      <p:ext uri="{BB962C8B-B14F-4D97-AF65-F5344CB8AC3E}">
        <p14:creationId xmlns:p14="http://schemas.microsoft.com/office/powerpoint/2010/main" val="237686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Reflect the customers you serve.</a:t>
            </a:r>
          </a:p>
          <a:p>
            <a:endParaRPr lang="en-GB" sz="1400" b="1" dirty="0"/>
          </a:p>
          <a:p>
            <a:r>
              <a:rPr lang="en-GB" sz="1400" dirty="0"/>
              <a:t>Having disabled employees means you reflect the reality of your customers and therefore create products, services, and solutions with them in mind.</a:t>
            </a:r>
          </a:p>
          <a:p>
            <a:endParaRPr lang="en-GB" sz="1400" dirty="0"/>
          </a:p>
          <a:p>
            <a:r>
              <a:rPr lang="en-GB" sz="1400" dirty="0"/>
              <a:t>Where possible, include customers in the design of new products and services as early as possible.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11</a:t>
            </a:fld>
            <a:endParaRPr lang="en-GB" altLang="en-US"/>
          </a:p>
        </p:txBody>
      </p:sp>
    </p:spTree>
    <p:extLst>
      <p:ext uri="{BB962C8B-B14F-4D97-AF65-F5344CB8AC3E}">
        <p14:creationId xmlns:p14="http://schemas.microsoft.com/office/powerpoint/2010/main" val="265996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Our third theme is brand.</a:t>
            </a:r>
          </a:p>
          <a:p>
            <a:endParaRPr lang="en-GB" sz="1400" b="1" dirty="0"/>
          </a:p>
          <a:p>
            <a:r>
              <a:rPr lang="en-GB" sz="1400" dirty="0"/>
              <a:t>An inclusive brand outperforms.</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12</a:t>
            </a:fld>
            <a:endParaRPr lang="en-GB" altLang="en-US"/>
          </a:p>
        </p:txBody>
      </p:sp>
    </p:spTree>
    <p:extLst>
      <p:ext uri="{BB962C8B-B14F-4D97-AF65-F5344CB8AC3E}">
        <p14:creationId xmlns:p14="http://schemas.microsoft.com/office/powerpoint/2010/main" val="228307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Be open and flexible.</a:t>
            </a:r>
          </a:p>
          <a:p>
            <a:endParaRPr lang="en-GB" sz="1400" b="1" dirty="0"/>
          </a:p>
          <a:p>
            <a:r>
              <a:rPr lang="en-GB" sz="1400" dirty="0"/>
              <a:t>Offering different ways to interact with your customers and providing feedback loops demonstrates you care.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13</a:t>
            </a:fld>
            <a:endParaRPr lang="en-GB" altLang="en-US"/>
          </a:p>
        </p:txBody>
      </p:sp>
    </p:spTree>
    <p:extLst>
      <p:ext uri="{BB962C8B-B14F-4D97-AF65-F5344CB8AC3E}">
        <p14:creationId xmlns:p14="http://schemas.microsoft.com/office/powerpoint/2010/main" val="29155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It makes good business sense.</a:t>
            </a:r>
          </a:p>
          <a:p>
            <a:endParaRPr lang="en-US" sz="1400" b="1" dirty="0"/>
          </a:p>
          <a:p>
            <a:r>
              <a:rPr lang="en-US" sz="1400" dirty="0"/>
              <a:t>Disabled people are the largest minority group in the world. At least 16 per cent or 1.3 billion people in the world have a disability (according to WHO).</a:t>
            </a:r>
          </a:p>
          <a:p>
            <a:endParaRPr lang="en-GB" sz="1400" dirty="0"/>
          </a:p>
          <a:p>
            <a:r>
              <a:rPr lang="en-GB" sz="1400" dirty="0"/>
              <a:t>Together, with their friends and family, disabled people have a spending power of $13 trillion - yet only 4 per cent of businesses are focused on making offerings inclusive of disability (according to the Global Economics of Disability Report).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14</a:t>
            </a:fld>
            <a:endParaRPr lang="en-GB" altLang="en-US"/>
          </a:p>
        </p:txBody>
      </p:sp>
    </p:spTree>
    <p:extLst>
      <p:ext uri="{BB962C8B-B14F-4D97-AF65-F5344CB8AC3E}">
        <p14:creationId xmlns:p14="http://schemas.microsoft.com/office/powerpoint/2010/main" val="200611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Don’t be the next Domino’s!</a:t>
            </a:r>
          </a:p>
          <a:p>
            <a:endParaRPr lang="en-US" sz="1400" b="1" dirty="0">
              <a:latin typeface="+mn-lt"/>
            </a:endParaRPr>
          </a:p>
          <a:p>
            <a:r>
              <a:rPr lang="en-US" sz="1400" dirty="0">
                <a:latin typeface="+mn-lt"/>
              </a:rPr>
              <a:t>In 2019, the US Supreme Court declined to review the 9</a:t>
            </a:r>
            <a:r>
              <a:rPr lang="en-US" sz="1400" baseline="30000" dirty="0">
                <a:latin typeface="+mn-lt"/>
              </a:rPr>
              <a:t>th</a:t>
            </a:r>
            <a:r>
              <a:rPr lang="en-US" sz="1400" dirty="0">
                <a:latin typeface="+mn-lt"/>
              </a:rPr>
              <a:t> circuit decision on </a:t>
            </a:r>
            <a:r>
              <a:rPr lang="en-GB" sz="1400" b="0" i="0" dirty="0">
                <a:solidFill>
                  <a:srgbClr val="0D0D0D"/>
                </a:solidFill>
                <a:effectLst/>
                <a:latin typeface="+mn-lt"/>
              </a:rPr>
              <a:t>Robles v. Domino’s Pizza.</a:t>
            </a:r>
          </a:p>
          <a:p>
            <a:endParaRPr lang="en-GB" sz="1400" b="0" i="0" dirty="0">
              <a:solidFill>
                <a:srgbClr val="0D0D0D"/>
              </a:solidFill>
              <a:effectLst/>
              <a:latin typeface="+mn-lt"/>
            </a:endParaRPr>
          </a:p>
          <a:p>
            <a:r>
              <a:rPr lang="en-GB" sz="1400" b="0" i="0" dirty="0">
                <a:solidFill>
                  <a:srgbClr val="0D0D0D"/>
                </a:solidFill>
                <a:effectLst/>
                <a:latin typeface="+mn-lt"/>
              </a:rPr>
              <a:t>Robles, a blind man, filed the lawsuit after attempting several times to order pizzas through an inaccessible web site and mobile app. A landmark case that deemed that the ADA applied to web sites and apps in the same way it does to buildings.</a:t>
            </a:r>
          </a:p>
          <a:p>
            <a:endParaRPr lang="en-GB" sz="1400" b="0" i="0" dirty="0">
              <a:solidFill>
                <a:srgbClr val="0D0D0D"/>
              </a:solidFill>
              <a:effectLst/>
              <a:latin typeface="+mn-lt"/>
            </a:endParaRPr>
          </a:p>
          <a:p>
            <a:r>
              <a:rPr lang="en-GB" sz="1400" b="0" i="0" dirty="0">
                <a:solidFill>
                  <a:srgbClr val="0D0D0D"/>
                </a:solidFill>
                <a:effectLst/>
                <a:latin typeface="+mn-lt"/>
              </a:rPr>
              <a:t>This opened up the floodgates to an increase of litigations.</a:t>
            </a:r>
            <a:endParaRPr lang="en-GB" dirty="0"/>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15</a:t>
            </a:fld>
            <a:endParaRPr lang="en-GB" altLang="en-US"/>
          </a:p>
        </p:txBody>
      </p:sp>
    </p:spTree>
    <p:extLst>
      <p:ext uri="{BB962C8B-B14F-4D97-AF65-F5344CB8AC3E}">
        <p14:creationId xmlns:p14="http://schemas.microsoft.com/office/powerpoint/2010/main" val="352857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Our fourth theme is productivity.</a:t>
            </a:r>
          </a:p>
          <a:p>
            <a:endParaRPr lang="en-GB" sz="1400" b="1" dirty="0"/>
          </a:p>
          <a:p>
            <a:r>
              <a:rPr lang="en-GB" sz="1400" dirty="0"/>
              <a:t>Accessible solutions boost productivity for everyone.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16</a:t>
            </a:fld>
            <a:endParaRPr lang="en-GB" altLang="en-US"/>
          </a:p>
        </p:txBody>
      </p:sp>
    </p:spTree>
    <p:extLst>
      <p:ext uri="{BB962C8B-B14F-4D97-AF65-F5344CB8AC3E}">
        <p14:creationId xmlns:p14="http://schemas.microsoft.com/office/powerpoint/2010/main" val="10469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520322"/>
          </a:xfrm>
        </p:spPr>
        <p:txBody>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How does accessibility improve productivity?</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According to the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Accenture report</a:t>
            </a:r>
            <a:r>
              <a:rPr lang="en-US" sz="1400" u="sng" dirty="0">
                <a:solidFill>
                  <a:srgbClr val="0563C1"/>
                </a:solidFill>
                <a:effectLst/>
                <a:latin typeface="+mn-lt"/>
                <a:ea typeface="ＭＳ Ｐゴシック"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on the Disability Inclusion Advantage, those organisations that are focused on disability are four times more likely to have total shareholder returns that outperform their peer groups. https://www.accenture.com/content/dam/accenture/final/a-com-migration/pdf/pdf-89/accenture-disability-inclusion-research-report.pdf</a:t>
            </a:r>
          </a:p>
          <a:p>
            <a:pPr>
              <a:lnSpc>
                <a:spcPct val="107000"/>
              </a:lnSpc>
              <a:spcAft>
                <a:spcPts val="800"/>
              </a:spcAft>
            </a:pP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Accessible solutions work better for everyone. They are easier to navigate, intuitive, simpler and that benefits everyone and improves our productivity. If you’ve ever switched on captions when you’ve not had your headphones to hand, or you’re in a noisy environment, then you’ve used an accessibility feature.</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It’s also important that we enable our disabled colleagues by removing any barriers they experience, and providing them with the right adjustments and accommodations to fit their needs.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17</a:t>
            </a:fld>
            <a:endParaRPr lang="en-GB" altLang="en-US"/>
          </a:p>
        </p:txBody>
      </p:sp>
    </p:spTree>
    <p:extLst>
      <p:ext uri="{BB962C8B-B14F-4D97-AF65-F5344CB8AC3E}">
        <p14:creationId xmlns:p14="http://schemas.microsoft.com/office/powerpoint/2010/main" val="261863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Adjustments/accommodations can be straightforward!</a:t>
            </a:r>
          </a:p>
          <a:p>
            <a:pPr>
              <a:lnSpc>
                <a:spcPct val="107000"/>
              </a:lnSpc>
              <a:spcAft>
                <a:spcPts val="8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Focus on the effect, not the cause.</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Just ask your colleagues what adjustments and accommodations they need! They may know already, or you can work with them to support them in finding out what might help – this might be new to them too. It’s important to remember that the adjustments that you make will depend on the individual and their disability – be careful not to make assumptions about what barriers people face, and ensure that you work through solutions with them. “Nothing about us without us”.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You will need to think about the physical space, but also their digital environment and even simple adjustments, such as flexible or remote working. Remember that adjustments don’t need to be ‘things’ (see BDF’s </a:t>
            </a:r>
            <a:r>
              <a:rPr lang="en-US" sz="1400" dirty="0">
                <a:hlinkClick r:id="rId3"/>
              </a:rPr>
              <a:t>Great Big Workplace Adjustments report</a:t>
            </a:r>
            <a:r>
              <a:rPr lang="en-US" sz="1400" dirty="0">
                <a:effectLst/>
                <a:latin typeface="Calibri" panose="020F0502020204030204" pitchFamily="34" charset="0"/>
                <a:ea typeface="Calibri" panose="020F0502020204030204" pitchFamily="34" charset="0"/>
                <a:cs typeface="Times New Roman" panose="02020603050405020304" pitchFamily="18" charset="0"/>
              </a:rPr>
              <a:t>). https://businessdisabilityforum.org.uk/the-great-big-workplace-adjustments-survey-2023/.</a:t>
            </a:r>
            <a:endParaRPr lang="en-GB" dirty="0"/>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18</a:t>
            </a:fld>
            <a:endParaRPr lang="en-GB" altLang="en-US"/>
          </a:p>
        </p:txBody>
      </p:sp>
    </p:spTree>
    <p:extLst>
      <p:ext uri="{BB962C8B-B14F-4D97-AF65-F5344CB8AC3E}">
        <p14:creationId xmlns:p14="http://schemas.microsoft.com/office/powerpoint/2010/main" val="110473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Could these ‘adjustments’ work for non-disabled colleagues?</a:t>
            </a:r>
          </a:p>
          <a:p>
            <a:pPr>
              <a:lnSpc>
                <a:spcPct val="107000"/>
              </a:lnSpc>
              <a:spcAft>
                <a:spcPts val="8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Many organisations are flipping the narrative on adjustments so that it is talked about in terms of productivity rather than disability.</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 We all have times when we want to do things differently, so if flexibility is embedded into an organisation, it will benefit everyone. Assistive technology is essential when it removes barriers for people with disabilities, but it can also benefit your non-disabled colleagues. </a:t>
            </a: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example, mind-mapping can be great for planning or writing long reports, and text-to-speech can be great for catching up with reports and emails while travelling to and from the office, or even for proofreading your 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19</a:t>
            </a:fld>
            <a:endParaRPr lang="en-GB" altLang="en-US" dirty="0"/>
          </a:p>
        </p:txBody>
      </p:sp>
    </p:spTree>
    <p:extLst>
      <p:ext uri="{BB962C8B-B14F-4D97-AF65-F5344CB8AC3E}">
        <p14:creationId xmlns:p14="http://schemas.microsoft.com/office/powerpoint/2010/main" val="25521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The Accessibility Business Case, or the ABC for short, is made up of five keys themes.</a:t>
            </a:r>
          </a:p>
          <a:p>
            <a:r>
              <a:rPr lang="en-GB" sz="1400" dirty="0"/>
              <a:t>In this presentation, we will explain the five key themes, the evidence to support them, and what you can do next to make accessibility a reality in your organisation.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a:t>
            </a:fld>
            <a:endParaRPr lang="en-GB" altLang="en-US" dirty="0"/>
          </a:p>
        </p:txBody>
      </p:sp>
    </p:spTree>
    <p:extLst>
      <p:ext uri="{BB962C8B-B14F-4D97-AF65-F5344CB8AC3E}">
        <p14:creationId xmlns:p14="http://schemas.microsoft.com/office/powerpoint/2010/main" val="173290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399" y="3257550"/>
            <a:ext cx="7682845" cy="3850260"/>
          </a:xfrm>
        </p:spPr>
        <p:txBody>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does this have to do with productivity?</a:t>
            </a: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Adjustments boost productivity – and not just for disabled colleagues. We want all our colleagues to be ‘their best self’ and by providing often simple and inexpensive adjustment for them, they can be. </a:t>
            </a:r>
            <a:r>
              <a:rPr lang="en-GB" sz="1400" dirty="0">
                <a:effectLst/>
                <a:latin typeface="Calibri" panose="020F0502020204030204" pitchFamily="34" charset="0"/>
                <a:ea typeface="Calibri" panose="020F0502020204030204" pitchFamily="34" charset="0"/>
                <a:cs typeface="Times New Roman" panose="02020603050405020304" pitchFamily="18" charset="0"/>
              </a:rPr>
              <a:t>A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report from the Job Accommodation Network (JAN)</a:t>
            </a:r>
            <a:r>
              <a:rPr lang="en-GB" sz="1400" dirty="0">
                <a:effectLst/>
                <a:latin typeface="Calibri" panose="020F0502020204030204" pitchFamily="34" charset="0"/>
                <a:ea typeface="Calibri" panose="020F0502020204030204" pitchFamily="34" charset="0"/>
                <a:cs typeface="Times New Roman" panose="02020603050405020304" pitchFamily="18" charset="0"/>
              </a:rPr>
              <a:t>, which is funded by a contract from the U.S. Department of Labor’s Office of Disability Employment Policy (ODEP), found that 53 per cent of employers saw an increase in employee productivity, and 31 per cent witnessed an improvement in employee safety through providing workplace accommodations. https://askjan.org/topics/costs.cfm</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Most adjustments more than repay the cost of implementing them.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According to Microlink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average cost of a fully managed adjustment process was less than £650 per person, with referral rates of between one and four per cent of their workforce annually. If you consider this cost against the costs for recruitment and lack of productivity, these costs are minimal. In BDF’s Big Workplace Adjustments report it states that 42 per cent of respondent with adjustments in place had acquired a disability or condition while working for their current employer – so we aren’t just talking about recruiting disabled talent, we’re talking about retaining your existing talent.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20</a:t>
            </a:fld>
            <a:endParaRPr lang="en-GB" altLang="en-US"/>
          </a:p>
        </p:txBody>
      </p:sp>
    </p:spTree>
    <p:extLst>
      <p:ext uri="{BB962C8B-B14F-4D97-AF65-F5344CB8AC3E}">
        <p14:creationId xmlns:p14="http://schemas.microsoft.com/office/powerpoint/2010/main" val="1489499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Our fifth and final theme is compliance.</a:t>
            </a:r>
          </a:p>
          <a:p>
            <a:endParaRPr lang="en-GB" sz="1400" b="1" dirty="0"/>
          </a:p>
          <a:p>
            <a:r>
              <a:rPr lang="en-GB" sz="1400" dirty="0"/>
              <a:t>Raising the bar reduces the risks.</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21</a:t>
            </a:fld>
            <a:endParaRPr lang="en-GB" altLang="en-US"/>
          </a:p>
        </p:txBody>
      </p:sp>
    </p:spTree>
    <p:extLst>
      <p:ext uri="{BB962C8B-B14F-4D97-AF65-F5344CB8AC3E}">
        <p14:creationId xmlns:p14="http://schemas.microsoft.com/office/powerpoint/2010/main" val="3133363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What’s the risk?</a:t>
            </a:r>
          </a:p>
          <a:p>
            <a:r>
              <a:rPr lang="en-US" sz="1400" dirty="0"/>
              <a:t>Deque conducted research based on legal cases and calculated that it can be up to 100 times more expensive to fix accessibility issues after a complaint than building them in from the start.</a:t>
            </a:r>
          </a:p>
          <a:p>
            <a:endParaRPr lang="en-US" sz="1400" dirty="0"/>
          </a:p>
          <a:p>
            <a:r>
              <a:rPr lang="en-US" sz="1400" dirty="0"/>
              <a:t>Too often accessibility is seen as an after thought or not thought about at all. Perhaps more costly still is the impact to your brand.   </a:t>
            </a:r>
            <a:endParaRPr lang="en-GB" sz="1400" dirty="0"/>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22</a:t>
            </a:fld>
            <a:endParaRPr lang="en-GB" altLang="en-US"/>
          </a:p>
        </p:txBody>
      </p:sp>
    </p:spTree>
    <p:extLst>
      <p:ext uri="{BB962C8B-B14F-4D97-AF65-F5344CB8AC3E}">
        <p14:creationId xmlns:p14="http://schemas.microsoft.com/office/powerpoint/2010/main" val="237057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How to reduce the risk</a:t>
            </a:r>
          </a:p>
          <a:p>
            <a:endParaRPr lang="en-US" sz="1400" b="1" dirty="0"/>
          </a:p>
          <a:p>
            <a:r>
              <a:rPr lang="en-US" sz="1400" b="0" dirty="0"/>
              <a:t>Treat accessibility like information security and privacy:</a:t>
            </a:r>
          </a:p>
          <a:p>
            <a:endParaRPr lang="en-US" sz="1400" b="0" dirty="0"/>
          </a:p>
          <a:p>
            <a:r>
              <a:rPr lang="en-US" sz="1400" dirty="0"/>
              <a:t>- Build expertise by training your staff and bringing in external experts where you have gaps.</a:t>
            </a:r>
          </a:p>
          <a:p>
            <a:r>
              <a:rPr lang="en-GB" sz="1400" dirty="0"/>
              <a:t>- Be strategic and create a plan.</a:t>
            </a:r>
          </a:p>
          <a:p>
            <a:r>
              <a:rPr lang="en-GB" sz="1400" dirty="0"/>
              <a:t>- Apply standards and embed them into your existing processes (WCAG).</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23</a:t>
            </a:fld>
            <a:endParaRPr lang="en-GB" altLang="en-US"/>
          </a:p>
        </p:txBody>
      </p:sp>
    </p:spTree>
    <p:extLst>
      <p:ext uri="{BB962C8B-B14F-4D97-AF65-F5344CB8AC3E}">
        <p14:creationId xmlns:p14="http://schemas.microsoft.com/office/powerpoint/2010/main" val="255579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mn-lt"/>
                <a:ea typeface="Calibri" panose="020F0502020204030204" pitchFamily="34" charset="0"/>
                <a:cs typeface="Times New Roman" panose="02020603050405020304" pitchFamily="18" charset="0"/>
              </a:rPr>
              <a:t>Nobody’s complaining, so we are OK, right?</a:t>
            </a:r>
          </a:p>
          <a:p>
            <a:endParaRPr lang="en-US" sz="1400" b="1" dirty="0">
              <a:effectLst/>
              <a:latin typeface="+mn-lt"/>
              <a:ea typeface="Calibri" panose="020F0502020204030204" pitchFamily="34" charset="0"/>
              <a:cs typeface="Times New Roman" panose="02020603050405020304" pitchFamily="18" charset="0"/>
            </a:endParaRPr>
          </a:p>
          <a:p>
            <a:r>
              <a:rPr lang="en-US" sz="1400" dirty="0">
                <a:effectLst/>
                <a:latin typeface="+mn-lt"/>
                <a:ea typeface="Calibri" panose="020F0502020204030204" pitchFamily="34" charset="0"/>
                <a:cs typeface="Times New Roman" panose="02020603050405020304" pitchFamily="18" charset="0"/>
              </a:rPr>
              <a:t>T</a:t>
            </a:r>
            <a:r>
              <a:rPr lang="en-GB" sz="1400" dirty="0">
                <a:effectLst/>
                <a:latin typeface="+mn-lt"/>
                <a:ea typeface="Calibri" panose="020F0502020204030204" pitchFamily="34" charset="0"/>
                <a:cs typeface="Times New Roman" panose="02020603050405020304" pitchFamily="18" charset="0"/>
              </a:rPr>
              <a:t>he percentage of people who will simply click-away when confronted with a problematic website is 69%, according to The Click Away Pound report http://clickawaypound.com/</a:t>
            </a:r>
          </a:p>
          <a:p>
            <a:endParaRPr lang="en-GB" sz="1400" dirty="0">
              <a:effectLst/>
              <a:latin typeface="+mn-lt"/>
              <a:ea typeface="Calibri" panose="020F0502020204030204" pitchFamily="34" charset="0"/>
              <a:cs typeface="Times New Roman" panose="02020603050405020304" pitchFamily="18" charset="0"/>
            </a:endParaRPr>
          </a:p>
          <a:p>
            <a:r>
              <a:rPr lang="en-GB" sz="1400" dirty="0">
                <a:effectLst/>
                <a:latin typeface="+mn-lt"/>
                <a:ea typeface="Calibri" panose="020F0502020204030204" pitchFamily="34" charset="0"/>
              </a:rPr>
              <a:t>“1 in 3 of our FTSE 100 companies still do not have an accessible website” Caroline Casey, Founder of The Valuable 500.</a:t>
            </a:r>
          </a:p>
          <a:p>
            <a:endParaRPr lang="en-GB" sz="1400" dirty="0">
              <a:effectLst/>
              <a:latin typeface="+mn-lt"/>
              <a:ea typeface="Calibri" panose="020F0502020204030204" pitchFamily="34" charset="0"/>
              <a:cs typeface="Times New Roman" panose="02020603050405020304" pitchFamily="18" charset="0"/>
            </a:endParaRPr>
          </a:p>
          <a:p>
            <a:r>
              <a:rPr lang="en-GB" sz="1400" dirty="0">
                <a:effectLst/>
                <a:latin typeface="+mn-lt"/>
                <a:cs typeface="Times New Roman" panose="02020603050405020304" pitchFamily="18" charset="0"/>
              </a:rPr>
              <a:t>The standards in WCAG are testable and measurable. Use product scorecards – what gets measured gets done.</a:t>
            </a:r>
          </a:p>
          <a:p>
            <a:endParaRPr lang="en-GB" sz="1400" dirty="0">
              <a:effectLst/>
              <a:latin typeface="+mn-lt"/>
              <a:cs typeface="Times New Roman" panose="02020603050405020304" pitchFamily="18" charset="0"/>
            </a:endParaRPr>
          </a:p>
          <a:p>
            <a:r>
              <a:rPr lang="en-GB" sz="1400" dirty="0">
                <a:effectLst/>
                <a:latin typeface="+mn-lt"/>
                <a:cs typeface="Times New Roman" panose="02020603050405020304" pitchFamily="18" charset="0"/>
              </a:rPr>
              <a:t>As Jenny Lay-</a:t>
            </a:r>
            <a:r>
              <a:rPr lang="en-GB" sz="1400" dirty="0" err="1">
                <a:effectLst/>
                <a:latin typeface="+mn-lt"/>
                <a:cs typeface="Times New Roman" panose="02020603050405020304" pitchFamily="18" charset="0"/>
              </a:rPr>
              <a:t>Flurrie</a:t>
            </a:r>
            <a:r>
              <a:rPr lang="en-GB" sz="1400" dirty="0">
                <a:effectLst/>
                <a:latin typeface="+mn-lt"/>
                <a:cs typeface="Times New Roman" panose="02020603050405020304" pitchFamily="18" charset="0"/>
              </a:rPr>
              <a:t>, Chief Accessibility Officer at Microsoft, said: “If you don’t it’s accessible it probably isn’t.”</a:t>
            </a:r>
            <a:endParaRPr lang="en-GB" sz="1400" dirty="0">
              <a:latin typeface="+mn-lt"/>
            </a:endParaRP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24</a:t>
            </a:fld>
            <a:endParaRPr lang="en-GB" altLang="en-US"/>
          </a:p>
        </p:txBody>
      </p:sp>
    </p:spTree>
    <p:extLst>
      <p:ext uri="{BB962C8B-B14F-4D97-AF65-F5344CB8AC3E}">
        <p14:creationId xmlns:p14="http://schemas.microsoft.com/office/powerpoint/2010/main" val="424523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Five themes of the ABC – recap</a:t>
            </a:r>
          </a:p>
          <a:p>
            <a:endParaRPr lang="en-GB" sz="1400" b="1" dirty="0"/>
          </a:p>
          <a:p>
            <a:r>
              <a:rPr lang="en-GB" sz="1400" dirty="0"/>
              <a:t>To recap, the five themes that demonstrate why accessibility is so important are innovation, inclusion, brand, productivity, and compliance.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25</a:t>
            </a:fld>
            <a:endParaRPr lang="en-GB" altLang="en-US"/>
          </a:p>
        </p:txBody>
      </p:sp>
    </p:spTree>
    <p:extLst>
      <p:ext uri="{BB962C8B-B14F-4D97-AF65-F5344CB8AC3E}">
        <p14:creationId xmlns:p14="http://schemas.microsoft.com/office/powerpoint/2010/main" val="901562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It’s more than just technology</a:t>
            </a:r>
          </a:p>
          <a:p>
            <a:endParaRPr lang="en-GB" sz="1400" b="1" dirty="0"/>
          </a:p>
          <a:p>
            <a:r>
              <a:rPr lang="en-GB" sz="1400" dirty="0"/>
              <a:t>Technology can be the solution, but this is more than technology. This is about people, it’s about you, me, our colleagues, our children, our parents, it’s about everyone and it’s about being included.</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26</a:t>
            </a:fld>
            <a:endParaRPr lang="en-GB" altLang="en-US"/>
          </a:p>
        </p:txBody>
      </p:sp>
    </p:spTree>
    <p:extLst>
      <p:ext uri="{BB962C8B-B14F-4D97-AF65-F5344CB8AC3E}">
        <p14:creationId xmlns:p14="http://schemas.microsoft.com/office/powerpoint/2010/main" val="963472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What next?</a:t>
            </a:r>
          </a:p>
          <a:p>
            <a:endParaRPr lang="en-US" sz="1400" b="1" dirty="0"/>
          </a:p>
          <a:p>
            <a:r>
              <a:rPr lang="en-US" sz="1400" b="0" dirty="0"/>
              <a:t>We’ve discussed the ‘why’. Now, we need to start thinking about the ‘how.’ Talk about how you can make accessibility a reality in your organisation.</a:t>
            </a:r>
          </a:p>
          <a:p>
            <a:endParaRPr lang="en-US" sz="1400" b="0" dirty="0"/>
          </a:p>
          <a:p>
            <a:r>
              <a:rPr lang="en-US" sz="1400" dirty="0"/>
              <a:t>There are lots of videos, advice, and free training available on the internet. Also, check out the other resources and guidance on Business Disability Forum’s website and Knowledge Hub.</a:t>
            </a:r>
          </a:p>
          <a:p>
            <a:endParaRPr lang="en-US" sz="1400" dirty="0"/>
          </a:p>
          <a:p>
            <a:r>
              <a:rPr lang="en-US" sz="1400" dirty="0"/>
              <a:t>One of the most effective tools for an organisation, from an accessible technology perspective, is Business Disability Forum’s Accessibility Maturity </a:t>
            </a:r>
            <a:r>
              <a:rPr lang="en-US" sz="1400"/>
              <a:t>Model. https</a:t>
            </a:r>
            <a:r>
              <a:rPr lang="en-US" sz="1400" dirty="0"/>
              <a:t>://businessdisabilityforum.org.uk/knowledge-hub/resources/tech-taskforce-accessibility-maturity-model/ . This a free resource, available to everyone.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27</a:t>
            </a:fld>
            <a:endParaRPr lang="en-GB" altLang="en-US"/>
          </a:p>
        </p:txBody>
      </p:sp>
    </p:spTree>
    <p:extLst>
      <p:ext uri="{BB962C8B-B14F-4D97-AF65-F5344CB8AC3E}">
        <p14:creationId xmlns:p14="http://schemas.microsoft.com/office/powerpoint/2010/main" val="48718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Get in touch with Business Disability Forum to find out more.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28</a:t>
            </a:fld>
            <a:endParaRPr lang="en-GB" altLang="en-US"/>
          </a:p>
        </p:txBody>
      </p:sp>
    </p:spTree>
    <p:extLst>
      <p:ext uri="{BB962C8B-B14F-4D97-AF65-F5344CB8AC3E}">
        <p14:creationId xmlns:p14="http://schemas.microsoft.com/office/powerpoint/2010/main" val="320189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Fives themes of the ABC</a:t>
            </a:r>
          </a:p>
          <a:p>
            <a:endParaRPr lang="en-GB" sz="1400" b="1" dirty="0"/>
          </a:p>
          <a:p>
            <a:r>
              <a:rPr lang="en-GB" sz="1400" dirty="0"/>
              <a:t>Business Disability Forum’s Technology Taskforce have pulled together five themes on why accessibility is critical to your business. These are based on their insider knowledge and experience of what has worked for them. </a:t>
            </a:r>
          </a:p>
          <a:p>
            <a:endParaRPr lang="en-GB" sz="1400" dirty="0"/>
          </a:p>
          <a:p>
            <a:r>
              <a:rPr lang="en-GB" sz="1400" dirty="0"/>
              <a:t>We will talk you through each of these themes, with evidence to support the claims, in a bit more detail.</a:t>
            </a:r>
          </a:p>
          <a:p>
            <a:endParaRPr lang="en-GB" sz="1400" dirty="0"/>
          </a:p>
          <a:p>
            <a:r>
              <a:rPr lang="en-GB" sz="1400" dirty="0"/>
              <a:t>This slide can also be used on its own with the following “elevator speech”:</a:t>
            </a:r>
          </a:p>
          <a:p>
            <a:endParaRPr lang="en-GB" sz="140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GB" sz="1400" dirty="0">
                <a:effectLst/>
                <a:ea typeface="Calibri" panose="020F0502020204030204" pitchFamily="34" charset="0"/>
              </a:rPr>
              <a:t>“Without accessibility you are excluding people with disabilities, the largest minority group in the world that anyone can join at any time</a:t>
            </a:r>
            <a:r>
              <a:rPr lang="en-GB" sz="1400" dirty="0">
                <a:ea typeface="Calibri" panose="020F0502020204030204" pitchFamily="34" charset="0"/>
              </a:rPr>
              <a:t>. This </a:t>
            </a:r>
            <a:r>
              <a:rPr lang="en-GB" sz="1400" dirty="0">
                <a:effectLst/>
                <a:ea typeface="Calibri" panose="020F0502020204030204" pitchFamily="34" charset="0"/>
              </a:rPr>
              <a:t>will impact your brand, productivity and compliance.  Companies that are intentional about accessibility have tapped into a talent pool that sparks innovation; develop products and services that are inclusive by design; improve customer engagement; increase revenue and reduce the risk of litigation. In short, accessibility is the right thing to do for everyone.”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3</a:t>
            </a:fld>
            <a:endParaRPr lang="en-GB" altLang="en-US" dirty="0"/>
          </a:p>
        </p:txBody>
      </p:sp>
    </p:spTree>
    <p:extLst>
      <p:ext uri="{BB962C8B-B14F-4D97-AF65-F5344CB8AC3E}">
        <p14:creationId xmlns:p14="http://schemas.microsoft.com/office/powerpoint/2010/main" val="250006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Our first theme is innovation.</a:t>
            </a:r>
          </a:p>
          <a:p>
            <a:endParaRPr lang="en-GB" sz="1400" b="1" dirty="0"/>
          </a:p>
          <a:p>
            <a:r>
              <a:rPr lang="en-GB" sz="1400" dirty="0"/>
              <a:t>Diverse ideas create new opportunities.</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4</a:t>
            </a:fld>
            <a:endParaRPr lang="en-GB" altLang="en-US" dirty="0"/>
          </a:p>
        </p:txBody>
      </p:sp>
    </p:spTree>
    <p:extLst>
      <p:ext uri="{BB962C8B-B14F-4D97-AF65-F5344CB8AC3E}">
        <p14:creationId xmlns:p14="http://schemas.microsoft.com/office/powerpoint/2010/main" val="50281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Innovation starts with people</a:t>
            </a:r>
          </a:p>
          <a:p>
            <a:endParaRPr lang="en-GB" sz="1400" b="1" dirty="0"/>
          </a:p>
          <a:p>
            <a:r>
              <a:rPr lang="en-GB" sz="1400" dirty="0"/>
              <a:t>These important people are discussing innovation. A rhetorical question:  Given the lack of diversity in this group, what are the chance of new ideas being proposed that meet the needs of different people?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5</a:t>
            </a:fld>
            <a:endParaRPr lang="en-GB" altLang="en-US" dirty="0"/>
          </a:p>
        </p:txBody>
      </p:sp>
    </p:spTree>
    <p:extLst>
      <p:ext uri="{BB962C8B-B14F-4D97-AF65-F5344CB8AC3E}">
        <p14:creationId xmlns:p14="http://schemas.microsoft.com/office/powerpoint/2010/main" val="21198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The best ideas come from diversity.</a:t>
            </a:r>
          </a:p>
          <a:p>
            <a:endParaRPr lang="en-GB" sz="1400" b="1" dirty="0"/>
          </a:p>
          <a:p>
            <a:r>
              <a:rPr lang="en-GB" sz="1400" dirty="0"/>
              <a:t>Tapping into the talent of disabled people opens the conversation to different approaches and design thinking. It stands to reason and has been proven in many types of research that diverse and inclusive teams are the most innovative.</a:t>
            </a:r>
          </a:p>
          <a:p>
            <a:endParaRPr lang="en-GB" sz="1400" dirty="0"/>
          </a:p>
          <a:p>
            <a:r>
              <a:rPr lang="en-GB" sz="1400" dirty="0"/>
              <a:t>When this is specific to disability inclusion we gain insights from people with  different experiences, approaches, and ways of thinking. Many disabled people have become natural problem solvers due to a necessity borne out of working around barriers.</a:t>
            </a:r>
          </a:p>
          <a:p>
            <a:endParaRPr lang="en-GB" sz="1400" dirty="0"/>
          </a:p>
          <a:p>
            <a:r>
              <a:rPr lang="en-GB" sz="1400" dirty="0"/>
              <a:t>Also, people who have faced adversity have often developed greater empathy which is critical to design thinking.  </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6</a:t>
            </a:fld>
            <a:endParaRPr lang="en-GB" altLang="en-US" dirty="0"/>
          </a:p>
        </p:txBody>
      </p:sp>
    </p:spTree>
    <p:extLst>
      <p:ext uri="{BB962C8B-B14F-4D97-AF65-F5344CB8AC3E}">
        <p14:creationId xmlns:p14="http://schemas.microsoft.com/office/powerpoint/2010/main" val="305219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effectLst/>
                <a:latin typeface="+mn-lt"/>
                <a:ea typeface="Calibri" panose="020F0502020204030204" pitchFamily="34" charset="0"/>
                <a:cs typeface="Times New Roman" panose="02020603050405020304" pitchFamily="18" charset="0"/>
              </a:rPr>
              <a:t>Accessible design for all</a:t>
            </a:r>
          </a:p>
          <a:p>
            <a:endParaRPr lang="en-GB" sz="1400" b="1" dirty="0">
              <a:effectLst/>
              <a:latin typeface="+mn-lt"/>
              <a:ea typeface="Calibri" panose="020F0502020204030204" pitchFamily="34" charset="0"/>
              <a:cs typeface="Times New Roman" panose="02020603050405020304" pitchFamily="18" charset="0"/>
            </a:endParaRPr>
          </a:p>
          <a:p>
            <a:r>
              <a:rPr lang="en-GB" sz="1400" dirty="0">
                <a:effectLst/>
                <a:latin typeface="+mn-lt"/>
                <a:ea typeface="Calibri" panose="020F0502020204030204" pitchFamily="34" charset="0"/>
                <a:cs typeface="Times New Roman" panose="02020603050405020304" pitchFamily="18" charset="0"/>
              </a:rPr>
              <a:t>Here are some examples of how designing for one extends to many:</a:t>
            </a:r>
          </a:p>
          <a:p>
            <a:endParaRPr lang="en-GB" sz="1400" dirty="0">
              <a:effectLst/>
              <a:latin typeface="+mn-lt"/>
              <a:ea typeface="Calibri" panose="020F0502020204030204" pitchFamily="34" charset="0"/>
              <a:cs typeface="Times New Roman" panose="02020603050405020304" pitchFamily="18" charset="0"/>
            </a:endParaRPr>
          </a:p>
          <a:p>
            <a:r>
              <a:rPr lang="en-GB" sz="1400" dirty="0">
                <a:effectLst/>
                <a:latin typeface="+mn-lt"/>
                <a:ea typeface="Calibri" panose="020F0502020204030204" pitchFamily="34" charset="0"/>
                <a:cs typeface="Times New Roman" panose="02020603050405020304" pitchFamily="18" charset="0"/>
              </a:rPr>
              <a:t>- 1808:  The first typewriter was built by Pellegrino </a:t>
            </a:r>
            <a:r>
              <a:rPr lang="en-GB" sz="1400" dirty="0" err="1">
                <a:effectLst/>
                <a:latin typeface="+mn-lt"/>
                <a:ea typeface="Calibri" panose="020F0502020204030204" pitchFamily="34" charset="0"/>
                <a:cs typeface="Times New Roman" panose="02020603050405020304" pitchFamily="18" charset="0"/>
              </a:rPr>
              <a:t>Turri</a:t>
            </a:r>
            <a:r>
              <a:rPr lang="en-GB" sz="1400" dirty="0">
                <a:effectLst/>
                <a:latin typeface="+mn-lt"/>
                <a:ea typeface="Calibri" panose="020F0502020204030204" pitchFamily="34" charset="0"/>
                <a:cs typeface="Times New Roman" panose="02020603050405020304" pitchFamily="18" charset="0"/>
              </a:rPr>
              <a:t>. He was i</a:t>
            </a:r>
            <a:r>
              <a:rPr lang="en-GB" sz="1400" dirty="0">
                <a:solidFill>
                  <a:srgbClr val="202124"/>
                </a:solidFill>
                <a:effectLst/>
                <a:latin typeface="+mn-lt"/>
                <a:ea typeface="Calibri" panose="020F0502020204030204" pitchFamily="34" charset="0"/>
                <a:cs typeface="Times New Roman" panose="02020603050405020304" pitchFamily="18" charset="0"/>
              </a:rPr>
              <a:t>nspired by his affection for the Contessa </a:t>
            </a:r>
            <a:r>
              <a:rPr lang="en-GB" sz="1400" dirty="0" err="1">
                <a:solidFill>
                  <a:srgbClr val="202124"/>
                </a:solidFill>
                <a:effectLst/>
                <a:latin typeface="+mn-lt"/>
                <a:ea typeface="Calibri" panose="020F0502020204030204" pitchFamily="34" charset="0"/>
                <a:cs typeface="Times New Roman" panose="02020603050405020304" pitchFamily="18" charset="0"/>
              </a:rPr>
              <a:t>Fantoni</a:t>
            </a:r>
            <a:r>
              <a:rPr lang="en-GB" sz="1400" dirty="0">
                <a:solidFill>
                  <a:srgbClr val="202124"/>
                </a:solidFill>
                <a:effectLst/>
                <a:latin typeface="+mn-lt"/>
                <a:ea typeface="Calibri" panose="020F0502020204030204" pitchFamily="34" charset="0"/>
                <a:cs typeface="Times New Roman" panose="02020603050405020304" pitchFamily="18" charset="0"/>
              </a:rPr>
              <a:t>, a childhood friend in the early stages of blindness.  This means the first version of the keyboard we all use was originally designed for people who are blind.</a:t>
            </a:r>
          </a:p>
          <a:p>
            <a:endParaRPr lang="en-GB" sz="1400" dirty="0">
              <a:solidFill>
                <a:srgbClr val="202124"/>
              </a:solidFill>
              <a:effectLst/>
              <a:latin typeface="+mn-lt"/>
              <a:ea typeface="Calibri" panose="020F0502020204030204" pitchFamily="34" charset="0"/>
              <a:cs typeface="Times New Roman" panose="02020603050405020304" pitchFamily="18" charset="0"/>
            </a:endParaRPr>
          </a:p>
          <a:p>
            <a:r>
              <a:rPr lang="en-GB" sz="1400" dirty="0">
                <a:solidFill>
                  <a:srgbClr val="202124"/>
                </a:solidFill>
                <a:effectLst/>
                <a:latin typeface="+mn-lt"/>
                <a:ea typeface="Calibri" panose="020F0502020204030204" pitchFamily="34" charset="0"/>
                <a:cs typeface="Times New Roman" panose="02020603050405020304" pitchFamily="18" charset="0"/>
              </a:rPr>
              <a:t>- 1960: Closed captions were invented for the deaf community. But did you know that 80 per cent of people using captions today do not have hearing loss or any form of deafness.</a:t>
            </a:r>
          </a:p>
          <a:p>
            <a:endParaRPr lang="en-GB" sz="1400" dirty="0">
              <a:solidFill>
                <a:srgbClr val="202124"/>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- 1937:  The ‘bendy straw’ was invented by Joseph Friedman after watching his disabled daughter, who had restricted mobility, struggling to use a straight straw.</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7</a:t>
            </a:fld>
            <a:endParaRPr lang="en-GB" altLang="en-US"/>
          </a:p>
        </p:txBody>
      </p:sp>
    </p:spTree>
    <p:extLst>
      <p:ext uri="{BB962C8B-B14F-4D97-AF65-F5344CB8AC3E}">
        <p14:creationId xmlns:p14="http://schemas.microsoft.com/office/powerpoint/2010/main" val="24689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Our second theme is inclusion.</a:t>
            </a:r>
          </a:p>
          <a:p>
            <a:endParaRPr lang="en-GB" sz="1400" b="1" dirty="0"/>
          </a:p>
          <a:p>
            <a:r>
              <a:rPr lang="en-GB" sz="1400" dirty="0"/>
              <a:t>Inclusive design leaves no one behind.</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8</a:t>
            </a:fld>
            <a:endParaRPr lang="en-GB" altLang="en-US"/>
          </a:p>
        </p:txBody>
      </p:sp>
    </p:spTree>
    <p:extLst>
      <p:ext uri="{BB962C8B-B14F-4D97-AF65-F5344CB8AC3E}">
        <p14:creationId xmlns:p14="http://schemas.microsoft.com/office/powerpoint/2010/main" val="336390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What top leaders say</a:t>
            </a:r>
          </a:p>
          <a:p>
            <a:endParaRPr lang="en-GB" sz="1400" b="1" dirty="0"/>
          </a:p>
          <a:p>
            <a:r>
              <a:rPr lang="en-GB" sz="1400" dirty="0"/>
              <a:t>This is a quote from Satya Nadella, CEO of Microsoft:</a:t>
            </a:r>
          </a:p>
          <a:p>
            <a:pPr lvl="1"/>
            <a:r>
              <a:rPr lang="en-GB" sz="1400" dirty="0"/>
              <a:t>“Teams that value diverse perspectives and inclusive design principles will have the deepest impact in designing products for everyone.”</a:t>
            </a:r>
          </a:p>
        </p:txBody>
      </p:sp>
      <p:sp>
        <p:nvSpPr>
          <p:cNvPr id="4" name="Slide Number Placeholder 3"/>
          <p:cNvSpPr>
            <a:spLocks noGrp="1"/>
          </p:cNvSpPr>
          <p:nvPr>
            <p:ph type="sldNum" sz="quarter" idx="5"/>
          </p:nvPr>
        </p:nvSpPr>
        <p:spPr/>
        <p:txBody>
          <a:bodyPr/>
          <a:lstStyle/>
          <a:p>
            <a:fld id="{A7CB24F7-A17F-4647-A9B9-1F206EF987C6}" type="slidenum">
              <a:rPr lang="en-GB" altLang="en-US" smtClean="0"/>
              <a:pPr/>
              <a:t>9</a:t>
            </a:fld>
            <a:endParaRPr lang="en-GB" altLang="en-US"/>
          </a:p>
        </p:txBody>
      </p:sp>
    </p:spTree>
    <p:extLst>
      <p:ext uri="{BB962C8B-B14F-4D97-AF65-F5344CB8AC3E}">
        <p14:creationId xmlns:p14="http://schemas.microsoft.com/office/powerpoint/2010/main" val="4239903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sp>
        <p:nvSpPr>
          <p:cNvPr id="3" name="Title 2"/>
          <p:cNvSpPr>
            <a:spLocks noGrp="1"/>
          </p:cNvSpPr>
          <p:nvPr>
            <p:ph type="title"/>
          </p:nvPr>
        </p:nvSpPr>
        <p:spPr>
          <a:xfrm>
            <a:off x="272606" y="1995686"/>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pic>
        <p:nvPicPr>
          <p:cNvPr id="5" name="Picture 7">
            <a:extLst>
              <a:ext uri="{FF2B5EF4-FFF2-40B4-BE49-F238E27FC236}">
                <a16:creationId xmlns:a16="http://schemas.microsoft.com/office/drawing/2014/main" id="{C148D0F3-336B-9848-B15F-E01DBCCFC1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DF706E-2A49-8A40-81E6-49687DFD39B3}"/>
              </a:ext>
              <a:ext uri="{C183D7F6-B498-43B3-948B-1728B52AA6E4}">
                <adec:decorative xmlns:adec="http://schemas.microsoft.com/office/drawing/2017/decorative" val="1"/>
              </a:ext>
            </a:extLst>
          </p:cNvPr>
          <p:cNvSpPr/>
          <p:nvPr/>
        </p:nvSpPr>
        <p:spPr>
          <a:xfrm>
            <a:off x="0" y="0"/>
            <a:ext cx="9144000" cy="3571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Box 11">
            <a:extLst>
              <a:ext uri="{FF2B5EF4-FFF2-40B4-BE49-F238E27FC236}">
                <a16:creationId xmlns:a16="http://schemas.microsoft.com/office/drawing/2014/main" id="{C0EBFEFF-3854-1148-B9E7-3F568F30A697}"/>
              </a:ext>
            </a:extLst>
          </p:cNvPr>
          <p:cNvSpPr txBox="1">
            <a:spLocks noChangeArrowheads="1"/>
          </p:cNvSpPr>
          <p:nvPr/>
        </p:nvSpPr>
        <p:spPr bwMode="auto">
          <a:xfrm>
            <a:off x="9075738" y="281146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en-US" sz="1800"/>
          </a:p>
        </p:txBody>
      </p:sp>
      <p:sp>
        <p:nvSpPr>
          <p:cNvPr id="2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22"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4" name="Picture 3" descr="Business Disability Forum logo.">
            <a:extLst>
              <a:ext uri="{FF2B5EF4-FFF2-40B4-BE49-F238E27FC236}">
                <a16:creationId xmlns:a16="http://schemas.microsoft.com/office/drawing/2014/main" id="{35FE9AAC-630E-D34D-BBBD-A97D31ECC59C}"/>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2606" y="308561"/>
            <a:ext cx="1741805" cy="1222761"/>
          </a:xfrm>
          <a:prstGeom prst="rect">
            <a:avLst/>
          </a:prstGeom>
        </p:spPr>
      </p:pic>
    </p:spTree>
    <p:extLst>
      <p:ext uri="{BB962C8B-B14F-4D97-AF65-F5344CB8AC3E}">
        <p14:creationId xmlns:p14="http://schemas.microsoft.com/office/powerpoint/2010/main" val="23423166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B3647B6-AF3C-5044-A272-B22C2139EC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5780E3B-8192-C24D-97DF-C15BC7683BDB}"/>
              </a:ext>
            </a:extLst>
          </p:cNvPr>
          <p:cNvSpPr txBox="1">
            <a:spLocks noChangeArrowheads="1"/>
          </p:cNvSpPr>
          <p:nvPr/>
        </p:nvSpPr>
        <p:spPr bwMode="auto">
          <a:xfrm>
            <a:off x="230188" y="1317625"/>
            <a:ext cx="728662"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10">
            <a:extLst>
              <a:ext uri="{FF2B5EF4-FFF2-40B4-BE49-F238E27FC236}">
                <a16:creationId xmlns:a16="http://schemas.microsoft.com/office/drawing/2014/main" id="{7EE06D6C-DCA5-8545-8880-0C94AFF656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364F1C17-27A0-E34B-8743-225C22AA6F5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7B1C416-5801-6542-B039-CA3F1EBC62C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11826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9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11535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121581"/>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4208474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A521A3B-C4C6-E04F-B898-EDDF9A88FA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939A3E2-A6CB-1D4C-A23A-E0FBF720BE6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B9C96C3A-555C-9E49-8522-2A52C1846C8F}"/>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64A859E-3B6F-4140-9E21-90BB7E81B5CC}"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90000"/>
              </a:lnSpc>
              <a:defRPr baseline="0">
                <a:solidFill>
                  <a:schemeClr val="accent3">
                    <a:lumMod val="20000"/>
                    <a:lumOff val="80000"/>
                  </a:schemeClr>
                </a:solidFill>
              </a:defRPr>
            </a:lvl1pPr>
          </a:lstStyle>
          <a:p>
            <a:r>
              <a:rPr lang="en-GB"/>
              <a:t>Click to edit Master title style</a:t>
            </a:r>
            <a:endParaRPr lang="en-US"/>
          </a:p>
        </p:txBody>
      </p:sp>
      <p:sp>
        <p:nvSpPr>
          <p:cNvPr id="14"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432458"/>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31415160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90000"/>
              </a:lnSpc>
              <a:defRPr sz="4000"/>
            </a:lvl1pPr>
          </a:lstStyle>
          <a:p>
            <a:r>
              <a:rPr lang="en-GB"/>
              <a:t>Click to edit Master title style</a:t>
            </a:r>
            <a:endParaRPr lang="en-US"/>
          </a:p>
        </p:txBody>
      </p:sp>
      <p:sp>
        <p:nvSpPr>
          <p:cNvPr id="4" name="Picture Placeholder 3"/>
          <p:cNvSpPr>
            <a:spLocks noGrp="1"/>
          </p:cNvSpPr>
          <p:nvPr>
            <p:ph type="pic" sz="quarter" idx="10"/>
          </p:nvPr>
        </p:nvSpPr>
        <p:spPr>
          <a:xfrm>
            <a:off x="539552"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9" name="Picture Placeholder 3"/>
          <p:cNvSpPr>
            <a:spLocks noGrp="1"/>
          </p:cNvSpPr>
          <p:nvPr>
            <p:ph type="pic" sz="quarter" idx="15"/>
          </p:nvPr>
        </p:nvSpPr>
        <p:spPr>
          <a:xfrm>
            <a:off x="262778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0" name="Picture Placeholder 3"/>
          <p:cNvSpPr>
            <a:spLocks noGrp="1"/>
          </p:cNvSpPr>
          <p:nvPr>
            <p:ph type="pic" sz="quarter" idx="16"/>
          </p:nvPr>
        </p:nvSpPr>
        <p:spPr>
          <a:xfrm>
            <a:off x="478802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1" name="Picture Placeholder 3"/>
          <p:cNvSpPr>
            <a:spLocks noGrp="1"/>
          </p:cNvSpPr>
          <p:nvPr>
            <p:ph type="pic" sz="quarter" idx="17"/>
          </p:nvPr>
        </p:nvSpPr>
        <p:spPr>
          <a:xfrm>
            <a:off x="6876256"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2" name="Picture Placeholder 3"/>
          <p:cNvSpPr>
            <a:spLocks noGrp="1"/>
          </p:cNvSpPr>
          <p:nvPr>
            <p:ph type="pic" sz="quarter" idx="18"/>
          </p:nvPr>
        </p:nvSpPr>
        <p:spPr>
          <a:xfrm>
            <a:off x="539552"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3" name="Picture Placeholder 3"/>
          <p:cNvSpPr>
            <a:spLocks noGrp="1"/>
          </p:cNvSpPr>
          <p:nvPr>
            <p:ph type="pic" sz="quarter" idx="19"/>
          </p:nvPr>
        </p:nvSpPr>
        <p:spPr>
          <a:xfrm>
            <a:off x="262778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4" name="Picture Placeholder 3"/>
          <p:cNvSpPr>
            <a:spLocks noGrp="1"/>
          </p:cNvSpPr>
          <p:nvPr>
            <p:ph type="pic" sz="quarter" idx="20"/>
          </p:nvPr>
        </p:nvSpPr>
        <p:spPr>
          <a:xfrm>
            <a:off x="478802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
        <p:nvSpPr>
          <p:cNvPr id="15" name="Picture Placeholder 3"/>
          <p:cNvSpPr>
            <a:spLocks noGrp="1"/>
          </p:cNvSpPr>
          <p:nvPr>
            <p:ph type="pic" sz="quarter" idx="21"/>
          </p:nvPr>
        </p:nvSpPr>
        <p:spPr>
          <a:xfrm>
            <a:off x="6876256"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Click icon to add picture</a:t>
            </a:r>
            <a:endParaRPr lang="en-US" noProof="0"/>
          </a:p>
        </p:txBody>
      </p:sp>
    </p:spTree>
    <p:extLst>
      <p:ext uri="{BB962C8B-B14F-4D97-AF65-F5344CB8AC3E}">
        <p14:creationId xmlns:p14="http://schemas.microsoft.com/office/powerpoint/2010/main" val="2941657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GB"/>
              <a:t>Click to edit Master title style</a:t>
            </a:r>
            <a:endParaRPr lang="en-US"/>
          </a:p>
        </p:txBody>
      </p:sp>
      <p:sp>
        <p:nvSpPr>
          <p:cNvPr id="4" name="Text Placeholder 3"/>
          <p:cNvSpPr>
            <a:spLocks noGrp="1"/>
          </p:cNvSpPr>
          <p:nvPr>
            <p:ph type="body" sz="quarter" idx="10"/>
          </p:nvPr>
        </p:nvSpPr>
        <p:spPr>
          <a:xfrm>
            <a:off x="266528" y="1664814"/>
            <a:ext cx="4753223" cy="2851624"/>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Picture Placeholder 5"/>
          <p:cNvSpPr>
            <a:spLocks noGrp="1"/>
          </p:cNvSpPr>
          <p:nvPr>
            <p:ph type="pic" sz="quarter" idx="11"/>
          </p:nvPr>
        </p:nvSpPr>
        <p:spPr>
          <a:xfrm>
            <a:off x="5292080" y="1664814"/>
            <a:ext cx="3585220" cy="2851624"/>
          </a:xfrm>
        </p:spPr>
        <p:txBody>
          <a:bodyPr rtlCol="0">
            <a:normAutofit/>
          </a:bodyPr>
          <a:lstStyle>
            <a:lvl1pPr marL="0" indent="0">
              <a:buNone/>
              <a:defRPr sz="2400" baseline="0"/>
            </a:lvl1pPr>
          </a:lstStyle>
          <a:p>
            <a:pPr lvl="0"/>
            <a:r>
              <a:rPr lang="en-GB" noProof="0"/>
              <a:t>Click icon to add picture</a:t>
            </a:r>
            <a:endParaRPr lang="en-US" noProof="0"/>
          </a:p>
        </p:txBody>
      </p:sp>
    </p:spTree>
    <p:extLst>
      <p:ext uri="{BB962C8B-B14F-4D97-AF65-F5344CB8AC3E}">
        <p14:creationId xmlns:p14="http://schemas.microsoft.com/office/powerpoint/2010/main" val="8720731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a:t>Click to edit Master title style</a:t>
            </a:r>
            <a:endParaRPr lang="en-US"/>
          </a:p>
        </p:txBody>
      </p:sp>
      <p:sp>
        <p:nvSpPr>
          <p:cNvPr id="6" name="Picture Placeholder 5"/>
          <p:cNvSpPr>
            <a:spLocks noGrp="1"/>
          </p:cNvSpPr>
          <p:nvPr>
            <p:ph type="pic" sz="quarter" idx="11"/>
          </p:nvPr>
        </p:nvSpPr>
        <p:spPr>
          <a:xfrm>
            <a:off x="255588" y="1486717"/>
            <a:ext cx="8621712" cy="3163445"/>
          </a:xfrm>
        </p:spPr>
        <p:txBody>
          <a:bodyPr rtlCol="0">
            <a:normAutofit/>
          </a:bodyPr>
          <a:lstStyle>
            <a:lvl1pPr marL="0" indent="0">
              <a:buNone/>
              <a:defRPr sz="2400" baseline="0"/>
            </a:lvl1pPr>
          </a:lstStyle>
          <a:p>
            <a:pPr lvl="0"/>
            <a:r>
              <a:rPr lang="en-GB" noProof="0"/>
              <a:t>Click icon to add picture</a:t>
            </a:r>
            <a:endParaRPr lang="en-US" noProof="0"/>
          </a:p>
        </p:txBody>
      </p:sp>
    </p:spTree>
    <p:extLst>
      <p:ext uri="{BB962C8B-B14F-4D97-AF65-F5344CB8AC3E}">
        <p14:creationId xmlns:p14="http://schemas.microsoft.com/office/powerpoint/2010/main" val="42819903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GB"/>
              <a:t>Click to edit Master title style</a:t>
            </a:r>
            <a:endParaRPr lang="en-US"/>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497013"/>
            <a:ext cx="8496300" cy="2308225"/>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r>
              <a:rPr lang="en-US" sz="2200" err="1">
                <a:solidFill>
                  <a:srgbClr val="FFFFFF"/>
                </a:solidFill>
                <a:latin typeface="+mn-lt"/>
                <a:ea typeface="+mn-ea"/>
              </a:rPr>
              <a:t>enquiries@businessdisabilityforum.org.uk</a:t>
            </a: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T:  020 7403 3020</a:t>
            </a:r>
          </a:p>
          <a:p>
            <a:pPr fontAlgn="auto">
              <a:spcBef>
                <a:spcPts val="0"/>
              </a:spcBef>
              <a:spcAft>
                <a:spcPts val="0"/>
              </a:spcAft>
              <a:defRPr/>
            </a:pPr>
            <a:endParaRPr lang="en-GB" spc="-150">
              <a:solidFill>
                <a:srgbClr val="FFFFFF"/>
              </a:solidFill>
              <a:latin typeface="Arial"/>
              <a:ea typeface="+mn-ea"/>
              <a:cs typeface="Arial"/>
            </a:endParaRPr>
          </a:p>
        </p:txBody>
      </p:sp>
      <p:pic>
        <p:nvPicPr>
          <p:cNvPr id="7" name="Picture 6">
            <a:extLst>
              <a:ext uri="{FF2B5EF4-FFF2-40B4-BE49-F238E27FC236}">
                <a16:creationId xmlns:a16="http://schemas.microsoft.com/office/drawing/2014/main" id="{3C98C923-AA31-CF4D-B26D-12C05F82846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9439829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497013"/>
            <a:ext cx="8496300" cy="1878012"/>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p>
          <a:p>
            <a:pPr fontAlgn="auto">
              <a:spcBef>
                <a:spcPts val="0"/>
              </a:spcBef>
              <a:spcAft>
                <a:spcPts val="0"/>
              </a:spcAft>
              <a:defRPr/>
            </a:pPr>
            <a:r>
              <a:rPr lang="en-US" sz="2200">
                <a:solidFill>
                  <a:srgbClr val="FFFFFF"/>
                </a:solidFill>
                <a:latin typeface="+mn-lt"/>
                <a:ea typeface="+mn-ea"/>
              </a:rPr>
              <a:t>T:  </a:t>
            </a:r>
            <a:endParaRPr lang="en-GB" spc="-15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266506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299889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GB"/>
              <a:t>Click to edit Master title style</a:t>
            </a:r>
            <a:endParaRPr lang="en-US"/>
          </a:p>
        </p:txBody>
      </p:sp>
      <p:pic>
        <p:nvPicPr>
          <p:cNvPr id="10" name="Picture 9">
            <a:extLst>
              <a:ext uri="{FF2B5EF4-FFF2-40B4-BE49-F238E27FC236}">
                <a16:creationId xmlns:a16="http://schemas.microsoft.com/office/drawing/2014/main" id="{3CABAED7-34EA-9E41-A6CD-D26FF439093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5715185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90EC351-7981-A146-BE4B-3CCE6BB024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A27CCE-13A9-B941-8638-B101DFB757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9" name="Picture 8" descr="Business Disability Forum logo.">
            <a:extLst>
              <a:ext uri="{FF2B5EF4-FFF2-40B4-BE49-F238E27FC236}">
                <a16:creationId xmlns:a16="http://schemas.microsoft.com/office/drawing/2014/main" id="{A69E82D8-E840-8041-91A9-749C4395DB6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3709" y="817252"/>
            <a:ext cx="1741805" cy="1222761"/>
          </a:xfrm>
          <a:prstGeom prst="rect">
            <a:avLst/>
          </a:prstGeom>
        </p:spPr>
      </p:pic>
    </p:spTree>
    <p:extLst>
      <p:ext uri="{BB962C8B-B14F-4D97-AF65-F5344CB8AC3E}">
        <p14:creationId xmlns:p14="http://schemas.microsoft.com/office/powerpoint/2010/main" val="1675652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0915420-8F74-9943-8B19-529C3DAD59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B7F4C0-D072-8A44-B20D-E56F8B079B8A}"/>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 Disability Standard">
            <a:extLst>
              <a:ext uri="{FF2B5EF4-FFF2-40B4-BE49-F238E27FC236}">
                <a16:creationId xmlns:a16="http://schemas.microsoft.com/office/drawing/2014/main" id="{15210B67-4950-B14C-A7B8-461C6EAAB8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877888"/>
            <a:ext cx="1647825" cy="1128919"/>
          </a:xfrm>
          <a:prstGeom prst="rect">
            <a:avLst/>
          </a:prstGeom>
        </p:spPr>
      </p:pic>
    </p:spTree>
    <p:extLst>
      <p:ext uri="{BB962C8B-B14F-4D97-AF65-F5344CB8AC3E}">
        <p14:creationId xmlns:p14="http://schemas.microsoft.com/office/powerpoint/2010/main" val="24252028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58DD894-A34E-3C45-99AB-7748CE272FC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4E86F17-D2BF-D743-B7D6-F9763946244B}"/>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Techology Taskforce.">
            <a:extLst>
              <a:ext uri="{FF2B5EF4-FFF2-40B4-BE49-F238E27FC236}">
                <a16:creationId xmlns:a16="http://schemas.microsoft.com/office/drawing/2014/main" id="{57E3BE40-84F3-4448-BE31-068309AE16A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879475"/>
            <a:ext cx="1889125" cy="1122409"/>
          </a:xfrm>
          <a:prstGeom prst="rect">
            <a:avLst/>
          </a:prstGeom>
        </p:spPr>
      </p:pic>
    </p:spTree>
    <p:extLst>
      <p:ext uri="{BB962C8B-B14F-4D97-AF65-F5344CB8AC3E}">
        <p14:creationId xmlns:p14="http://schemas.microsoft.com/office/powerpoint/2010/main" val="492619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9A049A8-47A8-354D-8A1D-B598DF3CB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D5416EA-DAB0-AE41-8DCD-52E451C24FA7}"/>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4" name="Picture 3" descr="Business Disability Forum - Disability Standard">
            <a:extLst>
              <a:ext uri="{FF2B5EF4-FFF2-40B4-BE49-F238E27FC236}">
                <a16:creationId xmlns:a16="http://schemas.microsoft.com/office/drawing/2014/main" id="{F86E86E7-E91E-1540-955E-9C01BFC7A58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357188"/>
            <a:ext cx="1647825" cy="1128919"/>
          </a:xfrm>
          <a:prstGeom prst="rect">
            <a:avLst/>
          </a:prstGeom>
        </p:spPr>
      </p:pic>
    </p:spTree>
    <p:extLst>
      <p:ext uri="{BB962C8B-B14F-4D97-AF65-F5344CB8AC3E}">
        <p14:creationId xmlns:p14="http://schemas.microsoft.com/office/powerpoint/2010/main" val="18550262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Presidents Group.">
            <a:extLst>
              <a:ext uri="{FF2B5EF4-FFF2-40B4-BE49-F238E27FC236}">
                <a16:creationId xmlns:a16="http://schemas.microsoft.com/office/drawing/2014/main" id="{11581FC3-974F-194D-94F1-C5C34B97D0C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881063"/>
            <a:ext cx="1801812" cy="1160288"/>
          </a:xfrm>
          <a:prstGeom prst="rect">
            <a:avLst/>
          </a:prstGeom>
        </p:spPr>
      </p:pic>
    </p:spTree>
    <p:extLst>
      <p:ext uri="{BB962C8B-B14F-4D97-AF65-F5344CB8AC3E}">
        <p14:creationId xmlns:p14="http://schemas.microsoft.com/office/powerpoint/2010/main" val="4389206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sess Disability Forum - Disability Standard">
            <a:extLst>
              <a:ext uri="{FF2B5EF4-FFF2-40B4-BE49-F238E27FC236}">
                <a16:creationId xmlns:a16="http://schemas.microsoft.com/office/drawing/2014/main" id="{6A78DC75-83C0-9D4D-B262-6D2AC5CBF81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876064"/>
            <a:ext cx="1668053" cy="1125242"/>
          </a:xfrm>
          <a:prstGeom prst="rect">
            <a:avLst/>
          </a:prstGeom>
        </p:spPr>
      </p:pic>
    </p:spTree>
    <p:extLst>
      <p:ext uri="{BB962C8B-B14F-4D97-AF65-F5344CB8AC3E}">
        <p14:creationId xmlns:p14="http://schemas.microsoft.com/office/powerpoint/2010/main" val="10808801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GB"/>
              <a:t>Click to edit Master title style</a:t>
            </a:r>
            <a:endParaRPr lang="en-US"/>
          </a:p>
        </p:txBody>
      </p:sp>
      <p:sp>
        <p:nvSpPr>
          <p:cNvPr id="4" name="Text Placeholder 3"/>
          <p:cNvSpPr>
            <a:spLocks noGrp="1"/>
          </p:cNvSpPr>
          <p:nvPr>
            <p:ph type="body" sz="quarter" idx="10"/>
          </p:nvPr>
        </p:nvSpPr>
        <p:spPr>
          <a:xfrm>
            <a:off x="272263" y="1943573"/>
            <a:ext cx="8569325" cy="2572865"/>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4261561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lvl1pPr>
              <a:lnSpc>
                <a:spcPct val="90000"/>
              </a:lnSpc>
              <a:defRPr sz="4000"/>
            </a:lvl1pPr>
          </a:lstStyle>
          <a:p>
            <a:r>
              <a:rPr lang="en-GB"/>
              <a:t>Click to edit Master title style</a:t>
            </a:r>
            <a:endParaRPr lang="en-US"/>
          </a:p>
        </p:txBody>
      </p:sp>
      <p:sp>
        <p:nvSpPr>
          <p:cNvPr id="5" name="Text Placeholder 4"/>
          <p:cNvSpPr>
            <a:spLocks noGrp="1"/>
          </p:cNvSpPr>
          <p:nvPr>
            <p:ph type="body" sz="quarter" idx="10"/>
          </p:nvPr>
        </p:nvSpPr>
        <p:spPr>
          <a:xfrm>
            <a:off x="250825" y="1966802"/>
            <a:ext cx="8626475" cy="26210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5565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a:t>Click to edit Master title style</a:t>
            </a:r>
            <a:endParaRPr lang="en-US"/>
          </a:p>
        </p:txBody>
      </p:sp>
      <p:sp>
        <p:nvSpPr>
          <p:cNvPr id="3" name="Text Placeholder 6"/>
          <p:cNvSpPr>
            <a:spLocks noGrp="1"/>
          </p:cNvSpPr>
          <p:nvPr>
            <p:ph type="body" sz="quarter" idx="11"/>
          </p:nvPr>
        </p:nvSpPr>
        <p:spPr>
          <a:xfrm>
            <a:off x="323850" y="1754038"/>
            <a:ext cx="8496300" cy="2870350"/>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35237263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3B37A17-51B1-EC42-9F25-A4CC32D52B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18B8C372-0BA9-FB40-A65E-737BE5AEE2F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C58ED6B1-240D-2143-85D1-52012E9CE4A5}"/>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2666A89-867D-2847-B2C0-0657BAA69538}"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a:xfrm>
            <a:off x="303624" y="795546"/>
            <a:ext cx="5400600" cy="3432387"/>
          </a:xfrm>
        </p:spPr>
        <p:txBody>
          <a:bodyPr>
            <a:normAutofit/>
          </a:bodyPr>
          <a:lstStyle>
            <a:lvl1pPr>
              <a:lnSpc>
                <a:spcPct val="80000"/>
              </a:lnSpc>
              <a:defRPr sz="4400" baseline="0">
                <a:solidFill>
                  <a:schemeClr val="bg2"/>
                </a:solidFill>
              </a:defRPr>
            </a:lvl1pPr>
          </a:lstStyle>
          <a:p>
            <a:r>
              <a:rPr lang="en-GB"/>
              <a:t>Click to edit Master title style</a:t>
            </a:r>
            <a:endParaRPr lang="en-US"/>
          </a:p>
        </p:txBody>
      </p:sp>
    </p:spTree>
    <p:extLst>
      <p:ext uri="{BB962C8B-B14F-4D97-AF65-F5344CB8AC3E}">
        <p14:creationId xmlns:p14="http://schemas.microsoft.com/office/powerpoint/2010/main" val="4563088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91884B4B-466E-0846-8D8A-53A030D11F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7DD6A2EB-AA87-484A-9859-823BB2A8A683}"/>
              </a:ext>
            </a:extLst>
          </p:cNvPr>
          <p:cNvSpPr txBox="1">
            <a:spLocks noChangeArrowheads="1"/>
          </p:cNvSpPr>
          <p:nvPr/>
        </p:nvSpPr>
        <p:spPr bwMode="auto">
          <a:xfrm>
            <a:off x="230188" y="1709738"/>
            <a:ext cx="728662"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9">
            <a:extLst>
              <a:ext uri="{FF2B5EF4-FFF2-40B4-BE49-F238E27FC236}">
                <a16:creationId xmlns:a16="http://schemas.microsoft.com/office/drawing/2014/main" id="{D40D7AF6-0D4A-D545-96C3-6196FA93F81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265CFEA3-E32D-5B4E-B233-7CE8B20B39E7}"/>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EEB29B4-44FF-6341-86CE-6075F929D727}"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51124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8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50833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514562"/>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9808375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A7AD8C5-252C-454F-950A-59BF9A00E5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A202DA6A-1754-2B48-A69C-5EA829D98C4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72F67038-E1BA-5145-9CA0-D7F93A1933DD}"/>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D183903-AB59-5846-B887-C7DC21811D0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80000"/>
              </a:lnSpc>
              <a:defRPr baseline="0">
                <a:solidFill>
                  <a:schemeClr val="accent3">
                    <a:lumMod val="20000"/>
                    <a:lumOff val="80000"/>
                  </a:schemeClr>
                </a:solidFill>
              </a:defRPr>
            </a:lvl1pPr>
          </a:lstStyle>
          <a:p>
            <a:r>
              <a:rPr lang="en-GB"/>
              <a:t>Click to edit Master title style</a:t>
            </a:r>
            <a:endParaRPr lang="en-US"/>
          </a:p>
        </p:txBody>
      </p:sp>
      <p:sp>
        <p:nvSpPr>
          <p:cNvPr id="14" name="Text Placeholder 6"/>
          <p:cNvSpPr>
            <a:spLocks noGrp="1"/>
          </p:cNvSpPr>
          <p:nvPr>
            <p:ph type="body" sz="quarter" idx="11"/>
          </p:nvPr>
        </p:nvSpPr>
        <p:spPr>
          <a:xfrm>
            <a:off x="325886" y="1768416"/>
            <a:ext cx="8494263" cy="651774"/>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241834"/>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1427381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9552"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9" name="Picture Placeholder 3"/>
          <p:cNvSpPr>
            <a:spLocks noGrp="1"/>
          </p:cNvSpPr>
          <p:nvPr>
            <p:ph type="pic" sz="quarter" idx="15"/>
          </p:nvPr>
        </p:nvSpPr>
        <p:spPr>
          <a:xfrm>
            <a:off x="262778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0" name="Picture Placeholder 3"/>
          <p:cNvSpPr>
            <a:spLocks noGrp="1"/>
          </p:cNvSpPr>
          <p:nvPr>
            <p:ph type="pic" sz="quarter" idx="16"/>
          </p:nvPr>
        </p:nvSpPr>
        <p:spPr>
          <a:xfrm>
            <a:off x="478802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1" name="Picture Placeholder 3"/>
          <p:cNvSpPr>
            <a:spLocks noGrp="1"/>
          </p:cNvSpPr>
          <p:nvPr>
            <p:ph type="pic" sz="quarter" idx="17"/>
          </p:nvPr>
        </p:nvSpPr>
        <p:spPr>
          <a:xfrm>
            <a:off x="6876256"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2" name="Picture Placeholder 3"/>
          <p:cNvSpPr>
            <a:spLocks noGrp="1"/>
          </p:cNvSpPr>
          <p:nvPr>
            <p:ph type="pic" sz="quarter" idx="18"/>
          </p:nvPr>
        </p:nvSpPr>
        <p:spPr>
          <a:xfrm>
            <a:off x="539552"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3" name="Picture Placeholder 3"/>
          <p:cNvSpPr>
            <a:spLocks noGrp="1"/>
          </p:cNvSpPr>
          <p:nvPr>
            <p:ph type="pic" sz="quarter" idx="19"/>
          </p:nvPr>
        </p:nvSpPr>
        <p:spPr>
          <a:xfrm>
            <a:off x="262778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4" name="Picture Placeholder 3"/>
          <p:cNvSpPr>
            <a:spLocks noGrp="1"/>
          </p:cNvSpPr>
          <p:nvPr>
            <p:ph type="pic" sz="quarter" idx="20"/>
          </p:nvPr>
        </p:nvSpPr>
        <p:spPr>
          <a:xfrm>
            <a:off x="478802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5" name="Picture Placeholder 3"/>
          <p:cNvSpPr>
            <a:spLocks noGrp="1"/>
          </p:cNvSpPr>
          <p:nvPr>
            <p:ph type="pic" sz="quarter" idx="21"/>
          </p:nvPr>
        </p:nvSpPr>
        <p:spPr>
          <a:xfrm>
            <a:off x="6876256"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a:p>
        </p:txBody>
      </p:sp>
      <p:sp>
        <p:nvSpPr>
          <p:cNvPr id="16" name="Title 1"/>
          <p:cNvSpPr>
            <a:spLocks noGrp="1"/>
          </p:cNvSpPr>
          <p:nvPr>
            <p:ph type="title"/>
          </p:nvPr>
        </p:nvSpPr>
        <p:spPr>
          <a:xfrm>
            <a:off x="263525" y="804862"/>
            <a:ext cx="8613775" cy="526989"/>
          </a:xfrm>
        </p:spPr>
        <p:txBody>
          <a:bodyPr/>
          <a:lstStyle>
            <a:lvl1pPr algn="l">
              <a:lnSpc>
                <a:spcPct val="90000"/>
              </a:lnSpc>
              <a:defRPr/>
            </a:lvl1pPr>
          </a:lstStyle>
          <a:p>
            <a:r>
              <a:rPr lang="en-GB"/>
              <a:t>Click to edit Master title style</a:t>
            </a:r>
            <a:endParaRPr lang="en-US"/>
          </a:p>
        </p:txBody>
      </p:sp>
    </p:spTree>
    <p:extLst>
      <p:ext uri="{BB962C8B-B14F-4D97-AF65-F5344CB8AC3E}">
        <p14:creationId xmlns:p14="http://schemas.microsoft.com/office/powerpoint/2010/main" val="6526698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GB"/>
              <a:t>Click to edit Master title style</a:t>
            </a:r>
            <a:endParaRPr lang="en-US"/>
          </a:p>
        </p:txBody>
      </p:sp>
      <p:sp>
        <p:nvSpPr>
          <p:cNvPr id="4" name="Text Placeholder 3"/>
          <p:cNvSpPr>
            <a:spLocks noGrp="1"/>
          </p:cNvSpPr>
          <p:nvPr>
            <p:ph type="body" sz="quarter" idx="10"/>
          </p:nvPr>
        </p:nvSpPr>
        <p:spPr>
          <a:xfrm>
            <a:off x="274272" y="1889370"/>
            <a:ext cx="4753223" cy="2649080"/>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Picture Placeholder 5"/>
          <p:cNvSpPr>
            <a:spLocks noGrp="1"/>
          </p:cNvSpPr>
          <p:nvPr>
            <p:ph type="pic" sz="quarter" idx="11"/>
          </p:nvPr>
        </p:nvSpPr>
        <p:spPr>
          <a:xfrm>
            <a:off x="5292080" y="1889369"/>
            <a:ext cx="3585220" cy="2649083"/>
          </a:xfrm>
        </p:spPr>
        <p:txBody>
          <a:bodyPr rtlCol="0">
            <a:normAutofit/>
          </a:bodyPr>
          <a:lstStyle>
            <a:lvl1pPr marL="0" indent="0">
              <a:buNone/>
              <a:defRPr sz="2400" baseline="0"/>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38730565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ECAC174-DFE1-0F4B-904D-3439056878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A465F2-345D-7347-92B3-E5B8833CF321}"/>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9" name="Picture 8" descr="Business Disability Forum, Techology Taskforce.">
            <a:extLst>
              <a:ext uri="{FF2B5EF4-FFF2-40B4-BE49-F238E27FC236}">
                <a16:creationId xmlns:a16="http://schemas.microsoft.com/office/drawing/2014/main" id="{508EEE4E-B0D4-9148-82D0-806619EC846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355600"/>
            <a:ext cx="1889125" cy="1122409"/>
          </a:xfrm>
          <a:prstGeom prst="rect">
            <a:avLst/>
          </a:prstGeom>
        </p:spPr>
      </p:pic>
    </p:spTree>
    <p:extLst>
      <p:ext uri="{BB962C8B-B14F-4D97-AF65-F5344CB8AC3E}">
        <p14:creationId xmlns:p14="http://schemas.microsoft.com/office/powerpoint/2010/main" val="333484759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a:t>Click to edit Master title style</a:t>
            </a:r>
            <a:endParaRPr lang="en-US"/>
          </a:p>
        </p:txBody>
      </p:sp>
      <p:sp>
        <p:nvSpPr>
          <p:cNvPr id="6" name="Picture Placeholder 5"/>
          <p:cNvSpPr>
            <a:spLocks noGrp="1"/>
          </p:cNvSpPr>
          <p:nvPr>
            <p:ph type="pic" sz="quarter" idx="11"/>
          </p:nvPr>
        </p:nvSpPr>
        <p:spPr>
          <a:xfrm>
            <a:off x="255588" y="1758831"/>
            <a:ext cx="8621712" cy="2891332"/>
          </a:xfrm>
        </p:spPr>
        <p:txBody>
          <a:bodyPr rtlCol="0">
            <a:normAutofit/>
          </a:bodyPr>
          <a:lstStyle>
            <a:lvl1pPr marL="0" indent="0">
              <a:buNone/>
              <a:defRPr sz="2400" baseline="0"/>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22730445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842076"/>
            <a:ext cx="8496300" cy="1877437"/>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r>
              <a:rPr lang="en-US" sz="2200" err="1">
                <a:solidFill>
                  <a:srgbClr val="FFFFFF"/>
                </a:solidFill>
                <a:latin typeface="+mn-lt"/>
                <a:ea typeface="+mn-ea"/>
              </a:rPr>
              <a:t>enquiries@businessdisabilityforum.org.uk</a:t>
            </a: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T:  020 7403 3020</a:t>
            </a:r>
          </a:p>
        </p:txBody>
      </p:sp>
      <p:pic>
        <p:nvPicPr>
          <p:cNvPr id="6" name="Picture 5">
            <a:extLst>
              <a:ext uri="{FF2B5EF4-FFF2-40B4-BE49-F238E27FC236}">
                <a16:creationId xmlns:a16="http://schemas.microsoft.com/office/drawing/2014/main" id="{426A8DFB-94C9-8B4F-A4B9-591AD38F8F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8290621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841501"/>
            <a:ext cx="8496300" cy="1878012"/>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p>
          <a:p>
            <a:pPr fontAlgn="auto">
              <a:spcBef>
                <a:spcPts val="0"/>
              </a:spcBef>
              <a:spcAft>
                <a:spcPts val="0"/>
              </a:spcAft>
              <a:defRPr/>
            </a:pPr>
            <a:r>
              <a:rPr lang="en-US" sz="2200">
                <a:solidFill>
                  <a:srgbClr val="FFFFFF"/>
                </a:solidFill>
                <a:latin typeface="+mn-lt"/>
                <a:ea typeface="+mn-ea"/>
              </a:rPr>
              <a:t>T:  </a:t>
            </a:r>
            <a:endParaRPr lang="en-GB" spc="-15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3009553"/>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3343386"/>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p>
        </p:txBody>
      </p:sp>
      <p:pic>
        <p:nvPicPr>
          <p:cNvPr id="10" name="Picture 9">
            <a:extLst>
              <a:ext uri="{FF2B5EF4-FFF2-40B4-BE49-F238E27FC236}">
                <a16:creationId xmlns:a16="http://schemas.microsoft.com/office/drawing/2014/main" id="{05461C29-3059-0945-A31D-30A34A5749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386157397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C14DBF-6C46-A94D-BCD4-AFD06F842A1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87700"/>
            <a:ext cx="9144000" cy="1955800"/>
          </a:xfrm>
          <a:prstGeom prst="rect">
            <a:avLst/>
          </a:prstGeom>
        </p:spPr>
      </p:pic>
      <p:sp>
        <p:nvSpPr>
          <p:cNvPr id="6" name="Rectangle 5"/>
          <p:cNvSpPr/>
          <p:nvPr/>
        </p:nvSpPr>
        <p:spPr>
          <a:xfrm>
            <a:off x="0" y="0"/>
            <a:ext cx="9144000" cy="6267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2606" y="1995686"/>
            <a:ext cx="8064896" cy="857250"/>
          </a:xfrm>
        </p:spPr>
        <p:txBody>
          <a:bodyPr/>
          <a:lstStyle>
            <a:lvl1pPr>
              <a:lnSpc>
                <a:spcPct val="90000"/>
              </a:lnSpc>
              <a:defRPr baseline="0">
                <a:solidFill>
                  <a:schemeClr val="tx1"/>
                </a:solidFill>
              </a:defRPr>
            </a:lvl1pPr>
          </a:lstStyle>
          <a:p>
            <a:r>
              <a:rPr lang="en-US"/>
              <a:t>Click to edit Master title style</a:t>
            </a:r>
          </a:p>
        </p:txBody>
      </p:sp>
      <p:sp>
        <p:nvSpPr>
          <p:cNvPr id="20" name="Text Placeholder 19"/>
          <p:cNvSpPr>
            <a:spLocks noGrp="1"/>
          </p:cNvSpPr>
          <p:nvPr>
            <p:ph type="body" sz="quarter" idx="11"/>
          </p:nvPr>
        </p:nvSpPr>
        <p:spPr>
          <a:xfrm>
            <a:off x="261585" y="347706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22" name="Text Placeholder 21"/>
          <p:cNvSpPr>
            <a:spLocks noGrp="1"/>
          </p:cNvSpPr>
          <p:nvPr>
            <p:ph type="body" sz="quarter" idx="12"/>
          </p:nvPr>
        </p:nvSpPr>
        <p:spPr>
          <a:xfrm>
            <a:off x="261583" y="392835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9" name="Picture 8" descr="Business Disability Forum, creating a disability-smart together.">
            <a:extLst>
              <a:ext uri="{FF2B5EF4-FFF2-40B4-BE49-F238E27FC236}">
                <a16:creationId xmlns:a16="http://schemas.microsoft.com/office/drawing/2014/main" id="{73B0080D-BA9E-415F-8CEA-3B538305165B}"/>
              </a:ext>
              <a:ext uri="{C183D7F6-B498-43B3-948B-1728B52AA6E4}">
                <adec:decorative xmlns:adec="http://schemas.microsoft.com/office/drawing/2017/decorative" val="0"/>
              </a:ext>
            </a:extLst>
          </p:cNvPr>
          <p:cNvPicPr>
            <a:picLocks noChangeAspect="1"/>
          </p:cNvPicPr>
          <p:nvPr userDrawn="1"/>
        </p:nvPicPr>
        <p:blipFill rotWithShape="1">
          <a:blip r:embed="rId3"/>
          <a:srcRect l="13634" t="1770" r="13997" b="8077"/>
          <a:stretch/>
        </p:blipFill>
        <p:spPr bwMode="auto">
          <a:xfrm>
            <a:off x="272606" y="83820"/>
            <a:ext cx="1862021" cy="18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637190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p>
        </p:txBody>
      </p:sp>
      <p:sp>
        <p:nvSpPr>
          <p:cNvPr id="4" name="Text Placeholder 3"/>
          <p:cNvSpPr>
            <a:spLocks noGrp="1"/>
          </p:cNvSpPr>
          <p:nvPr>
            <p:ph type="body" sz="quarter" idx="10"/>
          </p:nvPr>
        </p:nvSpPr>
        <p:spPr>
          <a:xfrm>
            <a:off x="272263" y="1563638"/>
            <a:ext cx="8569325" cy="2952800"/>
          </a:xfrm>
        </p:spPr>
        <p:txBody>
          <a:bodyPr lIns="0" rIns="3600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766707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lvl1pPr>
              <a:lnSpc>
                <a:spcPct val="90000"/>
              </a:lnSpc>
              <a:defRPr sz="4000"/>
            </a:lvl1pPr>
          </a:lstStyle>
          <a:p>
            <a:r>
              <a:rPr lang="en-US"/>
              <a:t>Click to edit Master title style</a:t>
            </a:r>
          </a:p>
        </p:txBody>
      </p:sp>
      <p:sp>
        <p:nvSpPr>
          <p:cNvPr id="5" name="Text Placeholder 4"/>
          <p:cNvSpPr>
            <a:spLocks noGrp="1"/>
          </p:cNvSpPr>
          <p:nvPr>
            <p:ph type="body" sz="quarter" idx="10"/>
          </p:nvPr>
        </p:nvSpPr>
        <p:spPr>
          <a:xfrm>
            <a:off x="250825" y="1563637"/>
            <a:ext cx="8569325" cy="302423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848380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3"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US"/>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p>
        </p:txBody>
      </p:sp>
    </p:spTree>
    <p:extLst>
      <p:ext uri="{BB962C8B-B14F-4D97-AF65-F5344CB8AC3E}">
        <p14:creationId xmlns:p14="http://schemas.microsoft.com/office/powerpoint/2010/main" val="34003385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359596"/>
            <a:ext cx="9144000" cy="478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50EB27-2720-2E45-AE15-BA1349842BF7}" type="slidenum">
              <a:rPr lang="en-GB" b="1" smtClean="0">
                <a:solidFill>
                  <a:srgbClr val="FFFFFF"/>
                </a:solidFill>
              </a:rPr>
              <a:pPr fontAlgn="auto">
                <a:spcBef>
                  <a:spcPts val="0"/>
                </a:spcBef>
                <a:spcAft>
                  <a:spcPts val="0"/>
                </a:spcAft>
                <a:defRPr/>
              </a:pPr>
              <a:t>‹#›</a:t>
            </a:fld>
            <a:endParaRPr lang="en-GB" b="1">
              <a:solidFill>
                <a:srgbClr val="FFFFFF"/>
              </a:solidFill>
            </a:endParaRPr>
          </a:p>
        </p:txBody>
      </p:sp>
      <p:pic>
        <p:nvPicPr>
          <p:cNvPr id="5" name="Picture 10">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4" y="411510"/>
            <a:ext cx="5400600" cy="3816424"/>
          </a:xfrm>
        </p:spPr>
        <p:txBody>
          <a:bodyPr>
            <a:normAutofit/>
          </a:bodyPr>
          <a:lstStyle>
            <a:lvl1pPr>
              <a:lnSpc>
                <a:spcPct val="90000"/>
              </a:lnSpc>
              <a:defRPr sz="4400"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29558881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359596"/>
            <a:ext cx="9144000" cy="478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0"/>
          <p:cNvSpPr txBox="1">
            <a:spLocks noChangeArrowheads="1"/>
          </p:cNvSpPr>
          <p:nvPr/>
        </p:nvSpPr>
        <p:spPr bwMode="auto">
          <a:xfrm>
            <a:off x="230188" y="1317625"/>
            <a:ext cx="7286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9600" b="1">
                <a:solidFill>
                  <a:srgbClr val="FFFFFF"/>
                </a:solidFill>
                <a:latin typeface="Helvetica" charset="0"/>
                <a:cs typeface="Helvetica" charset="0"/>
              </a:rPr>
              <a:t>“</a:t>
            </a:r>
          </a:p>
        </p:txBody>
      </p:sp>
      <p:pic>
        <p:nvPicPr>
          <p:cNvPr id="8" name="Picture 10">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2D94322-AD96-6C4B-B349-B3E6D5BF94A2}" type="slidenum">
              <a:rPr lang="en-GB" b="1" smtClean="0">
                <a:solidFill>
                  <a:srgbClr val="FFFFFF"/>
                </a:solidFill>
              </a:rPr>
              <a:pPr fontAlgn="auto">
                <a:spcBef>
                  <a:spcPts val="0"/>
                </a:spcBef>
                <a:spcAft>
                  <a:spcPts val="0"/>
                </a:spcAft>
                <a:defRPr/>
              </a:pPr>
              <a:t>‹#›</a:t>
            </a:fld>
            <a:endParaRPr lang="en-GB" b="1">
              <a:solidFill>
                <a:srgbClr val="FFFFFF"/>
              </a:solidFill>
            </a:endParaRPr>
          </a:p>
        </p:txBody>
      </p:sp>
      <p:sp>
        <p:nvSpPr>
          <p:cNvPr id="17" name="Text Placeholder 16"/>
          <p:cNvSpPr>
            <a:spLocks noGrp="1"/>
          </p:cNvSpPr>
          <p:nvPr>
            <p:ph type="body" sz="quarter" idx="10"/>
          </p:nvPr>
        </p:nvSpPr>
        <p:spPr>
          <a:xfrm>
            <a:off x="860867" y="211826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lstStyle>
            <a:lvl1pPr>
              <a:lnSpc>
                <a:spcPct val="90000"/>
              </a:lnSpc>
              <a:defRPr>
                <a:solidFill>
                  <a:schemeClr val="accent3">
                    <a:lumMod val="20000"/>
                    <a:lumOff val="80000"/>
                  </a:schemeClr>
                </a:solidFill>
              </a:defRPr>
            </a:lvl1pPr>
          </a:lstStyle>
          <a:p>
            <a:r>
              <a:rPr lang="en-US"/>
              <a:t>Click to edit Master title style</a:t>
            </a:r>
          </a:p>
        </p:txBody>
      </p:sp>
      <p:sp>
        <p:nvSpPr>
          <p:cNvPr id="18" name="Text Placeholder 16"/>
          <p:cNvSpPr>
            <a:spLocks noGrp="1"/>
          </p:cNvSpPr>
          <p:nvPr>
            <p:ph type="body" sz="quarter" idx="11"/>
          </p:nvPr>
        </p:nvSpPr>
        <p:spPr>
          <a:xfrm>
            <a:off x="3544256" y="211535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1" name="Text Placeholder 16"/>
          <p:cNvSpPr>
            <a:spLocks noGrp="1"/>
          </p:cNvSpPr>
          <p:nvPr>
            <p:ph type="body" sz="quarter" idx="12"/>
          </p:nvPr>
        </p:nvSpPr>
        <p:spPr>
          <a:xfrm>
            <a:off x="6255057" y="2121581"/>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Tree>
    <p:extLst>
      <p:ext uri="{BB962C8B-B14F-4D97-AF65-F5344CB8AC3E}">
        <p14:creationId xmlns:p14="http://schemas.microsoft.com/office/powerpoint/2010/main" val="7812551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userDrawn="1"/>
        </p:nvSpPr>
        <p:spPr>
          <a:xfrm>
            <a:off x="0" y="359596"/>
            <a:ext cx="9144000" cy="478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0">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35616E6-9AB2-0E49-80E6-BD2E9CB4C334}" type="slidenum">
              <a:rPr lang="en-GB" b="1" smtClean="0">
                <a:solidFill>
                  <a:srgbClr val="FFFFFF"/>
                </a:solidFill>
              </a:rPr>
              <a:pPr fontAlgn="auto">
                <a:spcBef>
                  <a:spcPts val="0"/>
                </a:spcBef>
                <a:spcAft>
                  <a:spcPts val="0"/>
                </a:spcAft>
                <a:defRPr/>
              </a:pPr>
              <a:t>‹#›</a:t>
            </a:fld>
            <a:endParaRPr lang="en-GB" b="1">
              <a:solidFill>
                <a:srgbClr val="FFFFFF"/>
              </a:solidFill>
            </a:endParaRPr>
          </a:p>
        </p:txBody>
      </p:sp>
      <p:sp>
        <p:nvSpPr>
          <p:cNvPr id="2" name="Title 1"/>
          <p:cNvSpPr>
            <a:spLocks noGrp="1"/>
          </p:cNvSpPr>
          <p:nvPr>
            <p:ph type="title"/>
          </p:nvPr>
        </p:nvSpPr>
        <p:spPr/>
        <p:txBody>
          <a:bodyPr/>
          <a:lstStyle>
            <a:lvl1pPr>
              <a:lnSpc>
                <a:spcPct val="90000"/>
              </a:lnSpc>
              <a:defRPr baseline="0">
                <a:solidFill>
                  <a:schemeClr val="accent3">
                    <a:lumMod val="20000"/>
                    <a:lumOff val="80000"/>
                  </a:schemeClr>
                </a:solidFill>
              </a:defRPr>
            </a:lvl1pPr>
          </a:lstStyle>
          <a:p>
            <a:r>
              <a:rPr lang="en-US"/>
              <a:t>Click to edit Master title style</a:t>
            </a:r>
          </a:p>
        </p:txBody>
      </p:sp>
      <p:sp>
        <p:nvSpPr>
          <p:cNvPr id="14"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US"/>
              <a:t>Click to edit Master text styles</a:t>
            </a:r>
          </a:p>
        </p:txBody>
      </p:sp>
      <p:sp>
        <p:nvSpPr>
          <p:cNvPr id="16" name="Text Placeholder 7"/>
          <p:cNvSpPr>
            <a:spLocks noGrp="1"/>
          </p:cNvSpPr>
          <p:nvPr>
            <p:ph type="body" sz="quarter" idx="12"/>
          </p:nvPr>
        </p:nvSpPr>
        <p:spPr>
          <a:xfrm>
            <a:off x="323528" y="4407954"/>
            <a:ext cx="8496622" cy="432458"/>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0591618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4" name="Picture 3" descr="Business Disability Forum, Presidents Group.">
            <a:extLst>
              <a:ext uri="{FF2B5EF4-FFF2-40B4-BE49-F238E27FC236}">
                <a16:creationId xmlns:a16="http://schemas.microsoft.com/office/drawing/2014/main" id="{5966A7D1-9989-814C-8546-C5ECD4811B8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357188"/>
            <a:ext cx="1801812" cy="1160288"/>
          </a:xfrm>
          <a:prstGeom prst="rect">
            <a:avLst/>
          </a:prstGeom>
        </p:spPr>
      </p:pic>
    </p:spTree>
    <p:extLst>
      <p:ext uri="{BB962C8B-B14F-4D97-AF65-F5344CB8AC3E}">
        <p14:creationId xmlns:p14="http://schemas.microsoft.com/office/powerpoint/2010/main" val="379907759"/>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90000"/>
              </a:lnSpc>
              <a:defRPr sz="4000"/>
            </a:lvl1pPr>
          </a:lstStyle>
          <a:p>
            <a:r>
              <a:rPr lang="en-US"/>
              <a:t>Click to edit Master title style</a:t>
            </a:r>
          </a:p>
        </p:txBody>
      </p:sp>
      <p:sp>
        <p:nvSpPr>
          <p:cNvPr id="4" name="Picture Placeholder 3"/>
          <p:cNvSpPr>
            <a:spLocks noGrp="1"/>
          </p:cNvSpPr>
          <p:nvPr>
            <p:ph type="pic" sz="quarter" idx="10"/>
          </p:nvPr>
        </p:nvSpPr>
        <p:spPr>
          <a:xfrm>
            <a:off x="539552"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9" name="Picture Placeholder 3"/>
          <p:cNvSpPr>
            <a:spLocks noGrp="1"/>
          </p:cNvSpPr>
          <p:nvPr>
            <p:ph type="pic" sz="quarter" idx="15"/>
          </p:nvPr>
        </p:nvSpPr>
        <p:spPr>
          <a:xfrm>
            <a:off x="262778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0" name="Picture Placeholder 3"/>
          <p:cNvSpPr>
            <a:spLocks noGrp="1"/>
          </p:cNvSpPr>
          <p:nvPr>
            <p:ph type="pic" sz="quarter" idx="16"/>
          </p:nvPr>
        </p:nvSpPr>
        <p:spPr>
          <a:xfrm>
            <a:off x="478802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1" name="Picture Placeholder 3"/>
          <p:cNvSpPr>
            <a:spLocks noGrp="1"/>
          </p:cNvSpPr>
          <p:nvPr>
            <p:ph type="pic" sz="quarter" idx="17"/>
          </p:nvPr>
        </p:nvSpPr>
        <p:spPr>
          <a:xfrm>
            <a:off x="6876256"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2" name="Picture Placeholder 3"/>
          <p:cNvSpPr>
            <a:spLocks noGrp="1"/>
          </p:cNvSpPr>
          <p:nvPr>
            <p:ph type="pic" sz="quarter" idx="18"/>
          </p:nvPr>
        </p:nvSpPr>
        <p:spPr>
          <a:xfrm>
            <a:off x="539552"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3" name="Picture Placeholder 3"/>
          <p:cNvSpPr>
            <a:spLocks noGrp="1"/>
          </p:cNvSpPr>
          <p:nvPr>
            <p:ph type="pic" sz="quarter" idx="19"/>
          </p:nvPr>
        </p:nvSpPr>
        <p:spPr>
          <a:xfrm>
            <a:off x="262778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4" name="Picture Placeholder 3"/>
          <p:cNvSpPr>
            <a:spLocks noGrp="1"/>
          </p:cNvSpPr>
          <p:nvPr>
            <p:ph type="pic" sz="quarter" idx="20"/>
          </p:nvPr>
        </p:nvSpPr>
        <p:spPr>
          <a:xfrm>
            <a:off x="478802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
        <p:nvSpPr>
          <p:cNvPr id="15" name="Picture Placeholder 3"/>
          <p:cNvSpPr>
            <a:spLocks noGrp="1"/>
          </p:cNvSpPr>
          <p:nvPr>
            <p:ph type="pic" sz="quarter" idx="21"/>
          </p:nvPr>
        </p:nvSpPr>
        <p:spPr>
          <a:xfrm>
            <a:off x="6876256"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6400473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US"/>
              <a:t>Click to edit Master title style</a:t>
            </a:r>
          </a:p>
        </p:txBody>
      </p:sp>
      <p:sp>
        <p:nvSpPr>
          <p:cNvPr id="4" name="Text Placeholder 3"/>
          <p:cNvSpPr>
            <a:spLocks noGrp="1"/>
          </p:cNvSpPr>
          <p:nvPr>
            <p:ph type="body" sz="quarter" idx="10"/>
          </p:nvPr>
        </p:nvSpPr>
        <p:spPr>
          <a:xfrm>
            <a:off x="266528" y="1664814"/>
            <a:ext cx="4753223" cy="2851624"/>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1"/>
          </p:nvPr>
        </p:nvSpPr>
        <p:spPr>
          <a:xfrm>
            <a:off x="5292080" y="1664814"/>
            <a:ext cx="3585220" cy="2851624"/>
          </a:xfrm>
        </p:spPr>
        <p:txBody>
          <a:bodyPr rtlCol="0">
            <a:normAutofit/>
          </a:bodyPr>
          <a:lstStyle>
            <a:lvl1pPr marL="0" indent="0">
              <a:buNone/>
              <a:defRPr sz="2400" baseline="0"/>
            </a:lvl1pPr>
          </a:lstStyle>
          <a:p>
            <a:pPr lvl="0"/>
            <a:r>
              <a:rPr lang="en-US" noProof="0"/>
              <a:t>Click icon to add picture</a:t>
            </a:r>
          </a:p>
        </p:txBody>
      </p:sp>
    </p:spTree>
    <p:extLst>
      <p:ext uri="{BB962C8B-B14F-4D97-AF65-F5344CB8AC3E}">
        <p14:creationId xmlns:p14="http://schemas.microsoft.com/office/powerpoint/2010/main" val="16322339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6" name="Picture Placeholder 5"/>
          <p:cNvSpPr>
            <a:spLocks noGrp="1"/>
          </p:cNvSpPr>
          <p:nvPr>
            <p:ph type="pic" sz="quarter" idx="11"/>
          </p:nvPr>
        </p:nvSpPr>
        <p:spPr>
          <a:xfrm>
            <a:off x="255588" y="1486717"/>
            <a:ext cx="8621712" cy="3163445"/>
          </a:xfrm>
        </p:spPr>
        <p:txBody>
          <a:bodyPr rtlCol="0">
            <a:normAutofit/>
          </a:bodyPr>
          <a:lstStyle>
            <a:lvl1pPr marL="0" indent="0">
              <a:buNone/>
              <a:defRPr sz="2400" baseline="0"/>
            </a:lvl1pPr>
          </a:lstStyle>
          <a:p>
            <a:pPr lvl="0"/>
            <a:r>
              <a:rPr lang="en-US" noProof="0"/>
              <a:t>Click icon to add picture</a:t>
            </a:r>
          </a:p>
        </p:txBody>
      </p:sp>
    </p:spTree>
    <p:extLst>
      <p:ext uri="{BB962C8B-B14F-4D97-AF65-F5344CB8AC3E}">
        <p14:creationId xmlns:p14="http://schemas.microsoft.com/office/powerpoint/2010/main" val="78760019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497013"/>
            <a:ext cx="8496300" cy="2308225"/>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r>
              <a:rPr lang="en-US" sz="2200" err="1">
                <a:solidFill>
                  <a:srgbClr val="FFFFFF"/>
                </a:solidFill>
                <a:latin typeface="+mn-lt"/>
                <a:ea typeface="+mn-ea"/>
              </a:rPr>
              <a:t>enquiries@businessdisabilityforum.org.uk</a:t>
            </a: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T:  020 7403 3020</a:t>
            </a:r>
          </a:p>
          <a:p>
            <a:pPr fontAlgn="auto">
              <a:spcBef>
                <a:spcPts val="0"/>
              </a:spcBef>
              <a:spcAft>
                <a:spcPts val="0"/>
              </a:spcAft>
              <a:defRPr/>
            </a:pPr>
            <a:endParaRPr lang="en-GB" spc="-150">
              <a:solidFill>
                <a:srgbClr val="FFFFFF"/>
              </a:solidFill>
              <a:latin typeface="Arial"/>
              <a:ea typeface="+mn-ea"/>
              <a:cs typeface="Arial"/>
            </a:endParaRPr>
          </a:p>
        </p:txBody>
      </p:sp>
      <p:pic>
        <p:nvPicPr>
          <p:cNvPr id="6" name="Picture 5">
            <a:extLst>
              <a:ext uri="{FF2B5EF4-FFF2-40B4-BE49-F238E27FC236}">
                <a16:creationId xmlns:a16="http://schemas.microsoft.com/office/drawing/2014/main" id="{6AC810EB-4A7B-406C-99F9-6560D0CE5C3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01" t="17490" r="13637" b="17365"/>
          <a:stretch/>
        </p:blipFill>
        <p:spPr>
          <a:xfrm>
            <a:off x="269875" y="3917950"/>
            <a:ext cx="1348613" cy="947133"/>
          </a:xfrm>
          <a:prstGeom prst="rect">
            <a:avLst/>
          </a:prstGeom>
        </p:spPr>
      </p:pic>
    </p:spTree>
    <p:extLst>
      <p:ext uri="{BB962C8B-B14F-4D97-AF65-F5344CB8AC3E}">
        <p14:creationId xmlns:p14="http://schemas.microsoft.com/office/powerpoint/2010/main" val="12386542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497013"/>
            <a:ext cx="8496300" cy="1878012"/>
          </a:xfrm>
          <a:prstGeom prst="rect">
            <a:avLst/>
          </a:prstGeom>
          <a:noFill/>
        </p:spPr>
        <p:txBody>
          <a:bodyPr lIns="0">
            <a:spAutoFit/>
          </a:bodyPr>
          <a:lstStyle/>
          <a:p>
            <a:pPr fontAlgn="auto">
              <a:spcBef>
                <a:spcPts val="0"/>
              </a:spcBef>
              <a:spcAft>
                <a:spcPts val="0"/>
              </a:spcAft>
              <a:defRPr/>
            </a:pPr>
            <a:r>
              <a:rPr lang="en-US" sz="2800" b="1">
                <a:solidFill>
                  <a:srgbClr val="FFFFFF"/>
                </a:solidFill>
                <a:latin typeface="+mn-lt"/>
                <a:ea typeface="+mn-ea"/>
              </a:rPr>
              <a:t>Business Disability Forum</a:t>
            </a:r>
          </a:p>
          <a:p>
            <a:pPr fontAlgn="auto">
              <a:spcBef>
                <a:spcPts val="0"/>
              </a:spcBef>
              <a:spcAft>
                <a:spcPts val="0"/>
              </a:spcAft>
              <a:defRPr/>
            </a:pPr>
            <a:r>
              <a:rPr lang="en-US" sz="2200" err="1">
                <a:solidFill>
                  <a:srgbClr val="FFFFFF"/>
                </a:solidFill>
                <a:latin typeface="+mn-lt"/>
                <a:ea typeface="+mn-ea"/>
              </a:rPr>
              <a:t>businessdisabilityforum.org.uk</a:t>
            </a:r>
            <a:endParaRPr lang="en-US" sz="2200">
              <a:solidFill>
                <a:srgbClr val="FFFFFF"/>
              </a:solidFill>
              <a:latin typeface="+mn-lt"/>
              <a:ea typeface="+mn-ea"/>
            </a:endParaRPr>
          </a:p>
          <a:p>
            <a:pPr fontAlgn="auto">
              <a:spcBef>
                <a:spcPts val="0"/>
              </a:spcBef>
              <a:spcAft>
                <a:spcPts val="0"/>
              </a:spcAft>
              <a:defRPr/>
            </a:pPr>
            <a:endParaRPr lang="en-US" sz="2200">
              <a:solidFill>
                <a:srgbClr val="FFFFFF"/>
              </a:solidFill>
              <a:latin typeface="+mn-lt"/>
              <a:ea typeface="+mn-ea"/>
            </a:endParaRPr>
          </a:p>
          <a:p>
            <a:pPr fontAlgn="auto">
              <a:spcBef>
                <a:spcPts val="0"/>
              </a:spcBef>
              <a:spcAft>
                <a:spcPts val="0"/>
              </a:spcAft>
              <a:defRPr/>
            </a:pPr>
            <a:r>
              <a:rPr lang="en-US" sz="2200">
                <a:solidFill>
                  <a:srgbClr val="FFFFFF"/>
                </a:solidFill>
                <a:latin typeface="+mn-lt"/>
                <a:ea typeface="+mn-ea"/>
              </a:rPr>
              <a:t>E: </a:t>
            </a:r>
          </a:p>
          <a:p>
            <a:pPr fontAlgn="auto">
              <a:spcBef>
                <a:spcPts val="0"/>
              </a:spcBef>
              <a:spcAft>
                <a:spcPts val="0"/>
              </a:spcAft>
              <a:defRPr/>
            </a:pPr>
            <a:r>
              <a:rPr lang="en-US" sz="2200">
                <a:solidFill>
                  <a:srgbClr val="FFFFFF"/>
                </a:solidFill>
                <a:latin typeface="+mn-lt"/>
                <a:ea typeface="+mn-ea"/>
              </a:rPr>
              <a:t>T:  </a:t>
            </a:r>
            <a:endParaRPr lang="en-GB" spc="-15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266506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299889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p>
        </p:txBody>
      </p:sp>
      <p:pic>
        <p:nvPicPr>
          <p:cNvPr id="10" name="Picture 9">
            <a:extLst>
              <a:ext uri="{FF2B5EF4-FFF2-40B4-BE49-F238E27FC236}">
                <a16:creationId xmlns:a16="http://schemas.microsoft.com/office/drawing/2014/main" id="{75E70793-6F73-4A19-860B-DB99244992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01" t="17490" r="13637" b="17365"/>
          <a:stretch/>
        </p:blipFill>
        <p:spPr>
          <a:xfrm>
            <a:off x="269875" y="3917950"/>
            <a:ext cx="1348613" cy="947133"/>
          </a:xfrm>
          <a:prstGeom prst="rect">
            <a:avLst/>
          </a:prstGeom>
        </p:spPr>
      </p:pic>
    </p:spTree>
    <p:extLst>
      <p:ext uri="{BB962C8B-B14F-4D97-AF65-F5344CB8AC3E}">
        <p14:creationId xmlns:p14="http://schemas.microsoft.com/office/powerpoint/2010/main" val="30260544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obal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4" name="Picture 3" descr="Businsess Disability Forum - Disability Standard">
            <a:extLst>
              <a:ext uri="{FF2B5EF4-FFF2-40B4-BE49-F238E27FC236}">
                <a16:creationId xmlns:a16="http://schemas.microsoft.com/office/drawing/2014/main" id="{3EC9C863-649C-C146-A94D-9E40389F36D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3709" y="357188"/>
            <a:ext cx="1668053" cy="1125242"/>
          </a:xfrm>
          <a:prstGeom prst="rect">
            <a:avLst/>
          </a:prstGeom>
        </p:spPr>
      </p:pic>
    </p:spTree>
    <p:extLst>
      <p:ext uri="{BB962C8B-B14F-4D97-AF65-F5344CB8AC3E}">
        <p14:creationId xmlns:p14="http://schemas.microsoft.com/office/powerpoint/2010/main" val="365380270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GB"/>
              <a:t>Click to edit Master title style</a:t>
            </a:r>
            <a:endParaRPr lang="en-US"/>
          </a:p>
        </p:txBody>
      </p:sp>
      <p:sp>
        <p:nvSpPr>
          <p:cNvPr id="4" name="Text Placeholder 3"/>
          <p:cNvSpPr>
            <a:spLocks noGrp="1"/>
          </p:cNvSpPr>
          <p:nvPr>
            <p:ph type="body" sz="quarter" idx="10"/>
          </p:nvPr>
        </p:nvSpPr>
        <p:spPr>
          <a:xfrm>
            <a:off x="272263" y="1563638"/>
            <a:ext cx="8569325" cy="2952800"/>
          </a:xfrm>
        </p:spPr>
        <p:txBody>
          <a:bodyPr lIns="0" rIns="3600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8468431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lvl1pPr>
              <a:lnSpc>
                <a:spcPct val="90000"/>
              </a:lnSpc>
              <a:defRPr sz="4000"/>
            </a:lvl1pPr>
          </a:lstStyle>
          <a:p>
            <a:r>
              <a:rPr lang="en-GB"/>
              <a:t>Click to edit Master title style</a:t>
            </a:r>
            <a:endParaRPr lang="en-US"/>
          </a:p>
        </p:txBody>
      </p:sp>
      <p:sp>
        <p:nvSpPr>
          <p:cNvPr id="5" name="Text Placeholder 4"/>
          <p:cNvSpPr>
            <a:spLocks noGrp="1"/>
          </p:cNvSpPr>
          <p:nvPr>
            <p:ph type="body" sz="quarter" idx="10"/>
          </p:nvPr>
        </p:nvSpPr>
        <p:spPr>
          <a:xfrm>
            <a:off x="250825" y="1563637"/>
            <a:ext cx="8569325" cy="30242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072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a:t>Click to edit Master title style</a:t>
            </a:r>
            <a:endParaRPr lang="en-US"/>
          </a:p>
        </p:txBody>
      </p:sp>
      <p:sp>
        <p:nvSpPr>
          <p:cNvPr id="3"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a:t>Click icon to add picture</a:t>
            </a:r>
            <a:endParaRPr lang="en-US" noProof="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Click icon to add picture</a:t>
            </a:r>
            <a:endParaRPr lang="en-US" noProof="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Click icon to add picture</a:t>
            </a:r>
            <a:endParaRPr lang="en-US" noProof="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Click icon to add picture</a:t>
            </a:r>
            <a:endParaRPr lang="en-US" noProof="0"/>
          </a:p>
        </p:txBody>
      </p:sp>
    </p:spTree>
    <p:extLst>
      <p:ext uri="{BB962C8B-B14F-4D97-AF65-F5344CB8AC3E}">
        <p14:creationId xmlns:p14="http://schemas.microsoft.com/office/powerpoint/2010/main" val="2177445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B71C1E64-7A84-EE42-98CC-A74B9AD9B0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4307869-2AF9-0E41-AC39-3F6B7D83E7E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BD9CD52-B208-314E-BF81-2512B30C4F24}"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pic>
        <p:nvPicPr>
          <p:cNvPr id="5" name="Picture 10">
            <a:extLst>
              <a:ext uri="{FF2B5EF4-FFF2-40B4-BE49-F238E27FC236}">
                <a16:creationId xmlns:a16="http://schemas.microsoft.com/office/drawing/2014/main" id="{D09B1AF8-665F-854C-8867-F400EBB682F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4" y="411510"/>
            <a:ext cx="5400600" cy="3816424"/>
          </a:xfrm>
        </p:spPr>
        <p:txBody>
          <a:bodyPr>
            <a:normAutofit/>
          </a:bodyPr>
          <a:lstStyle>
            <a:lvl1pPr>
              <a:lnSpc>
                <a:spcPct val="90000"/>
              </a:lnSpc>
              <a:defRPr sz="4400" baseline="0">
                <a:solidFill>
                  <a:schemeClr val="bg2"/>
                </a:solidFill>
              </a:defRPr>
            </a:lvl1pPr>
          </a:lstStyle>
          <a:p>
            <a:r>
              <a:rPr lang="en-GB"/>
              <a:t>Click to edit Master title style</a:t>
            </a:r>
            <a:endParaRPr lang="en-US"/>
          </a:p>
        </p:txBody>
      </p:sp>
    </p:spTree>
    <p:extLst>
      <p:ext uri="{BB962C8B-B14F-4D97-AF65-F5344CB8AC3E}">
        <p14:creationId xmlns:p14="http://schemas.microsoft.com/office/powerpoint/2010/main" val="1763683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3.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453E5BF-D15B-194A-BFEC-1AA2BB0F6E7B}"/>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2333BA9-08BE-2D42-9D99-C1892ACDD8D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sp>
        <p:nvSpPr>
          <p:cNvPr id="1028" name="Title Placeholder 5">
            <a:extLst>
              <a:ext uri="{FF2B5EF4-FFF2-40B4-BE49-F238E27FC236}">
                <a16:creationId xmlns:a16="http://schemas.microsoft.com/office/drawing/2014/main" id="{76238121-69BD-8245-8EF3-72B987B01403}"/>
              </a:ext>
            </a:extLst>
          </p:cNvPr>
          <p:cNvSpPr>
            <a:spLocks noGrp="1"/>
          </p:cNvSpPr>
          <p:nvPr>
            <p:ph type="title"/>
          </p:nvPr>
        </p:nvSpPr>
        <p:spPr bwMode="auto">
          <a:xfrm>
            <a:off x="263525" y="411163"/>
            <a:ext cx="861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1029" name="Text Placeholder 6">
            <a:extLst>
              <a:ext uri="{FF2B5EF4-FFF2-40B4-BE49-F238E27FC236}">
                <a16:creationId xmlns:a16="http://schemas.microsoft.com/office/drawing/2014/main" id="{BFAA16A1-1746-FA4E-BCE0-3EF89484E173}"/>
              </a:ext>
            </a:extLst>
          </p:cNvPr>
          <p:cNvSpPr>
            <a:spLocks noGrp="1"/>
          </p:cNvSpPr>
          <p:nvPr>
            <p:ph type="body" idx="1"/>
          </p:nvPr>
        </p:nvSpPr>
        <p:spPr bwMode="auto">
          <a:xfrm>
            <a:off x="255588" y="1625600"/>
            <a:ext cx="8618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30" name="Picture 9">
            <a:extLst>
              <a:ext uri="{FF2B5EF4-FFF2-40B4-BE49-F238E27FC236}">
                <a16:creationId xmlns:a16="http://schemas.microsoft.com/office/drawing/2014/main" id="{732B7D1A-E6B8-5845-854A-514139C4723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F2553F-AC31-1A42-A1E3-51D6C549B476}"/>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66" r:id="rId5"/>
    <p:sldLayoutId id="2147483836" r:id="rId6"/>
    <p:sldLayoutId id="2147483837" r:id="rId7"/>
    <p:sldLayoutId id="2147483838" r:id="rId8"/>
    <p:sldLayoutId id="2147483852" r:id="rId9"/>
    <p:sldLayoutId id="2147483853" r:id="rId10"/>
    <p:sldLayoutId id="2147483854" r:id="rId11"/>
    <p:sldLayoutId id="2147483839" r:id="rId12"/>
    <p:sldLayoutId id="2147483840" r:id="rId13"/>
    <p:sldLayoutId id="2147483841" r:id="rId14"/>
    <p:sldLayoutId id="2147483868" r:id="rId15"/>
    <p:sldLayoutId id="2147483867" r:id="rId16"/>
  </p:sldLayoutIdLst>
  <p:transition>
    <p:fade/>
  </p:transition>
  <p:hf hdr="0" dt="0"/>
  <p:txStyles>
    <p:titleStyle>
      <a:lvl1pPr algn="l" rtl="0" eaLnBrk="1" fontAlgn="base" hangingPunct="1">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2pPr>
      <a:lvl3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3pPr>
      <a:lvl4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4pPr>
      <a:lvl5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1" fontAlgn="base" hangingPunct="1">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1" fontAlgn="base" hangingPunct="1">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1" name="Title Placeholder 5">
            <a:extLst>
              <a:ext uri="{FF2B5EF4-FFF2-40B4-BE49-F238E27FC236}">
                <a16:creationId xmlns:a16="http://schemas.microsoft.com/office/drawing/2014/main" id="{77E7EE00-3B54-4F4C-8935-5499255A6B19}"/>
              </a:ext>
            </a:extLst>
          </p:cNvPr>
          <p:cNvSpPr>
            <a:spLocks noGrp="1"/>
          </p:cNvSpPr>
          <p:nvPr>
            <p:ph type="title"/>
          </p:nvPr>
        </p:nvSpPr>
        <p:spPr bwMode="auto">
          <a:xfrm>
            <a:off x="263525" y="804863"/>
            <a:ext cx="861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2052" name="Text Placeholder 6">
            <a:extLst>
              <a:ext uri="{FF2B5EF4-FFF2-40B4-BE49-F238E27FC236}">
                <a16:creationId xmlns:a16="http://schemas.microsoft.com/office/drawing/2014/main" id="{38225250-99E7-784D-9C8C-2A6B2108972D}"/>
              </a:ext>
            </a:extLst>
          </p:cNvPr>
          <p:cNvSpPr>
            <a:spLocks noGrp="1"/>
          </p:cNvSpPr>
          <p:nvPr>
            <p:ph type="body" idx="1"/>
          </p:nvPr>
        </p:nvSpPr>
        <p:spPr bwMode="auto">
          <a:xfrm>
            <a:off x="260350" y="1997075"/>
            <a:ext cx="8616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2053" name="Picture 9">
            <a:extLst>
              <a:ext uri="{FF2B5EF4-FFF2-40B4-BE49-F238E27FC236}">
                <a16:creationId xmlns:a16="http://schemas.microsoft.com/office/drawing/2014/main" id="{97AC94DA-E559-2D44-99B7-0E3D02D21FC0}"/>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004E19D6-B62E-CF44-B32C-104BAF2BE3BD}"/>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0A1FE84-A19E-8141-9D86-2BEDC15A5A2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pic>
        <p:nvPicPr>
          <p:cNvPr id="9" name="Picture 8">
            <a:extLst>
              <a:ext uri="{FF2B5EF4-FFF2-40B4-BE49-F238E27FC236}">
                <a16:creationId xmlns:a16="http://schemas.microsoft.com/office/drawing/2014/main" id="{9342ED3C-16E4-0D40-9CC4-197CE926BFDE}"/>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71" r:id="rId5"/>
    <p:sldLayoutId id="2147483842" r:id="rId6"/>
    <p:sldLayoutId id="2147483843" r:id="rId7"/>
    <p:sldLayoutId id="2147483844" r:id="rId8"/>
    <p:sldLayoutId id="2147483861" r:id="rId9"/>
    <p:sldLayoutId id="2147483862" r:id="rId10"/>
    <p:sldLayoutId id="2147483863" r:id="rId11"/>
    <p:sldLayoutId id="2147483845" r:id="rId12"/>
    <p:sldLayoutId id="2147483846" r:id="rId13"/>
    <p:sldLayoutId id="2147483847" r:id="rId14"/>
    <p:sldLayoutId id="2147483869" r:id="rId15"/>
    <p:sldLayoutId id="2147483870" r:id="rId16"/>
  </p:sldLayoutIdLst>
  <p:transition>
    <p:fade/>
  </p:transition>
  <p:hf hdr="0" dt="0"/>
  <p:txStyles>
    <p:titleStyle>
      <a:lvl1pPr algn="l" rtl="0" eaLnBrk="0" fontAlgn="base" hangingPunct="0">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2pPr>
      <a:lvl3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3pPr>
      <a:lvl4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4pPr>
      <a:lvl5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fontAlgn="base">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fontAlgn="base">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fontAlgn="base">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fontAlgn="base">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54F2A4-5370-D841-87DB-7D410302D98B}"/>
              </a:ext>
              <a:ext uri="{C183D7F6-B498-43B3-948B-1728B52AA6E4}">
                <adec:decorative xmlns:adec="http://schemas.microsoft.com/office/drawing/2017/decorative" val="1"/>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4299"/>
            <a:ext cx="9144000" cy="489857"/>
          </a:xfrm>
          <a:prstGeom prst="rect">
            <a:avLst/>
          </a:prstGeom>
        </p:spPr>
      </p:pic>
      <p:sp>
        <p:nvSpPr>
          <p:cNvPr id="5" name="Slide Number Placeholder 3"/>
          <p:cNvSpPr txBox="1">
            <a:spLocks/>
          </p:cNvSpPr>
          <p:nvPr/>
        </p:nvSpPr>
        <p:spPr>
          <a:xfrm>
            <a:off x="6743700" y="4732338"/>
            <a:ext cx="2133600"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C956EB5-CCAA-DA43-99F2-ABCE48FFC46C}" type="slidenum">
              <a:rPr lang="en-GB" b="1" smtClean="0"/>
              <a:pPr fontAlgn="auto">
                <a:spcBef>
                  <a:spcPts val="0"/>
                </a:spcBef>
                <a:spcAft>
                  <a:spcPts val="0"/>
                </a:spcAft>
                <a:defRPr/>
              </a:pPr>
              <a:t>‹#›</a:t>
            </a:fld>
            <a:endParaRPr lang="en-GB" b="1"/>
          </a:p>
        </p:txBody>
      </p:sp>
      <p:sp>
        <p:nvSpPr>
          <p:cNvPr id="1028" name="Title Placeholder 5"/>
          <p:cNvSpPr>
            <a:spLocks noGrp="1"/>
          </p:cNvSpPr>
          <p:nvPr>
            <p:ph type="title"/>
          </p:nvPr>
        </p:nvSpPr>
        <p:spPr bwMode="auto">
          <a:xfrm>
            <a:off x="263525" y="647383"/>
            <a:ext cx="861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GB"/>
              <a:t>Click to add title</a:t>
            </a:r>
            <a:endParaRPr lang="en-US"/>
          </a:p>
        </p:txBody>
      </p:sp>
      <p:sp>
        <p:nvSpPr>
          <p:cNvPr id="1029" name="Text Placeholder 6"/>
          <p:cNvSpPr>
            <a:spLocks noGrp="1"/>
          </p:cNvSpPr>
          <p:nvPr>
            <p:ph type="body" idx="1"/>
          </p:nvPr>
        </p:nvSpPr>
        <p:spPr bwMode="auto">
          <a:xfrm>
            <a:off x="255588" y="1625600"/>
            <a:ext cx="8618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800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A973BC36-A4FC-8846-A750-52EC34620508}"/>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255587" y="4803776"/>
            <a:ext cx="2159720" cy="157480"/>
          </a:xfrm>
          <a:prstGeom prst="rect">
            <a:avLst/>
          </a:prstGeom>
        </p:spPr>
      </p:pic>
    </p:spTree>
    <p:extLst>
      <p:ext uri="{BB962C8B-B14F-4D97-AF65-F5344CB8AC3E}">
        <p14:creationId xmlns:p14="http://schemas.microsoft.com/office/powerpoint/2010/main" val="247276564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ransition>
    <p:fade/>
  </p:transition>
  <p:hf hdr="0" dt="0"/>
  <p:txStyles>
    <p:titleStyle>
      <a:lvl1pPr algn="l" rtl="0" eaLnBrk="1" fontAlgn="base" hangingPunct="1">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2pPr>
      <a:lvl3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3pPr>
      <a:lvl4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4pPr>
      <a:lvl5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1" fontAlgn="base" hangingPunct="1">
        <a:spcBef>
          <a:spcPct val="20000"/>
        </a:spcBef>
        <a:spcAft>
          <a:spcPct val="0"/>
        </a:spcAft>
        <a:buClr>
          <a:srgbClr val="4D4F53"/>
        </a:buClr>
        <a:buFont typeface="Arial" charset="0"/>
        <a:buChar char="•"/>
        <a:defRPr sz="2200" kern="1200">
          <a:solidFill>
            <a:srgbClr val="4D4F4D"/>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4D4F53"/>
        </a:buClr>
        <a:buFont typeface="Arial" charset="0"/>
        <a:buChar char="–"/>
        <a:defRPr sz="2000" kern="1200">
          <a:solidFill>
            <a:srgbClr val="4D4F4D"/>
          </a:solidFill>
          <a:latin typeface="+mn-lt"/>
          <a:ea typeface="ＭＳ Ｐゴシック" charset="0"/>
          <a:cs typeface="+mn-cs"/>
        </a:defRPr>
      </a:lvl2pPr>
      <a:lvl3pPr marL="1143000" indent="-228600" algn="l" rtl="0" eaLnBrk="1" fontAlgn="base" hangingPunct="1">
        <a:spcBef>
          <a:spcPct val="20000"/>
        </a:spcBef>
        <a:spcAft>
          <a:spcPct val="0"/>
        </a:spcAft>
        <a:buClr>
          <a:srgbClr val="4D4F53"/>
        </a:buClr>
        <a:buFont typeface="Arial" charset="0"/>
        <a:buChar char="•"/>
        <a:defRPr sz="1800" kern="1200">
          <a:solidFill>
            <a:srgbClr val="4D4F4D"/>
          </a:solidFill>
          <a:latin typeface="+mn-lt"/>
          <a:ea typeface="ＭＳ Ｐゴシック" charset="0"/>
          <a:cs typeface="+mn-cs"/>
        </a:defRPr>
      </a:lvl3pPr>
      <a:lvl4pPr marL="1600200" indent="-228600" algn="l" rtl="0" eaLnBrk="1" fontAlgn="base" hangingPunct="1">
        <a:spcBef>
          <a:spcPct val="20000"/>
        </a:spcBef>
        <a:spcAft>
          <a:spcPct val="0"/>
        </a:spcAft>
        <a:buClr>
          <a:srgbClr val="4D4F53"/>
        </a:buClr>
        <a:buFont typeface="Arial" charset="0"/>
        <a:buChar char="–"/>
        <a:defRPr sz="1600" kern="1200">
          <a:solidFill>
            <a:srgbClr val="4D4F4D"/>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20https:/www.deque.com/blog/the-business-case-for-accessibility/"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52BD-9171-4DD2-8C57-F4ADDDF5455E}"/>
              </a:ext>
            </a:extLst>
          </p:cNvPr>
          <p:cNvSpPr>
            <a:spLocks noGrp="1"/>
          </p:cNvSpPr>
          <p:nvPr>
            <p:ph type="title"/>
          </p:nvPr>
        </p:nvSpPr>
        <p:spPr/>
        <p:txBody>
          <a:bodyPr/>
          <a:lstStyle/>
          <a:p>
            <a:r>
              <a:rPr lang="en-GB" dirty="0"/>
              <a:t>The Accessibility Business Case</a:t>
            </a:r>
          </a:p>
        </p:txBody>
      </p:sp>
      <p:sp>
        <p:nvSpPr>
          <p:cNvPr id="3" name="Text Placeholder 2">
            <a:extLst>
              <a:ext uri="{FF2B5EF4-FFF2-40B4-BE49-F238E27FC236}">
                <a16:creationId xmlns:a16="http://schemas.microsoft.com/office/drawing/2014/main" id="{3A944058-C801-430B-8AEA-E1369033D096}"/>
              </a:ext>
            </a:extLst>
          </p:cNvPr>
          <p:cNvSpPr>
            <a:spLocks noGrp="1"/>
          </p:cNvSpPr>
          <p:nvPr>
            <p:ph type="body" sz="quarter" idx="11"/>
          </p:nvPr>
        </p:nvSpPr>
        <p:spPr/>
        <p:txBody>
          <a:bodyPr/>
          <a:lstStyle/>
          <a:p>
            <a:r>
              <a:rPr lang="en-GB" dirty="0"/>
              <a:t>Created by Business Disability Forum’s Technology Taskforce</a:t>
            </a:r>
          </a:p>
          <a:p>
            <a:endParaRPr lang="en-GB" dirty="0"/>
          </a:p>
        </p:txBody>
      </p:sp>
    </p:spTree>
    <p:extLst>
      <p:ext uri="{BB962C8B-B14F-4D97-AF65-F5344CB8AC3E}">
        <p14:creationId xmlns:p14="http://schemas.microsoft.com/office/powerpoint/2010/main" val="15150683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11163"/>
            <a:ext cx="8613775" cy="611187"/>
          </a:xfrm>
        </p:spPr>
        <p:txBody>
          <a:bodyPr wrap="square" anchor="t">
            <a:normAutofit/>
          </a:bodyPr>
          <a:lstStyle/>
          <a:p>
            <a:r>
              <a:rPr lang="en-GB" sz="2800"/>
              <a:t>Be accessible throughout your employee journey </a:t>
            </a:r>
          </a:p>
        </p:txBody>
      </p:sp>
      <p:pic>
        <p:nvPicPr>
          <p:cNvPr id="9" name="Picture 8" descr="Ariel view of 5 people sat at a round table, two of them are shaking hands and one is a wheelchair user&#10;">
            <a:extLst>
              <a:ext uri="{FF2B5EF4-FFF2-40B4-BE49-F238E27FC236}">
                <a16:creationId xmlns:a16="http://schemas.microsoft.com/office/drawing/2014/main" id="{80A49B82-ADC7-46DF-8E56-682B6B0CDF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0988" y="1562100"/>
            <a:ext cx="4459288" cy="2952750"/>
          </a:xfrm>
          <a:prstGeom prst="rect">
            <a:avLst/>
          </a:prstGeom>
        </p:spPr>
      </p:pic>
      <p:pic>
        <p:nvPicPr>
          <p:cNvPr id="6" name="Picture 5" descr="Wheelchair access door opening button">
            <a:extLst>
              <a:ext uri="{FF2B5EF4-FFF2-40B4-BE49-F238E27FC236}">
                <a16:creationId xmlns:a16="http://schemas.microsoft.com/office/drawing/2014/main" id="{40F50128-E59F-4B1A-897D-F9964AE9B64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18063" y="1562100"/>
            <a:ext cx="4013200" cy="2952750"/>
          </a:xfrm>
          <a:prstGeom prst="rect">
            <a:avLst/>
          </a:prstGeom>
        </p:spPr>
      </p:pic>
    </p:spTree>
    <p:extLst>
      <p:ext uri="{BB962C8B-B14F-4D97-AF65-F5344CB8AC3E}">
        <p14:creationId xmlns:p14="http://schemas.microsoft.com/office/powerpoint/2010/main" val="30505771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11163"/>
            <a:ext cx="8613775" cy="611187"/>
          </a:xfrm>
        </p:spPr>
        <p:txBody>
          <a:bodyPr wrap="square" anchor="t">
            <a:normAutofit/>
          </a:bodyPr>
          <a:lstStyle/>
          <a:p>
            <a:r>
              <a:rPr lang="en-GB"/>
              <a:t>Reflect the customers you serve</a:t>
            </a:r>
          </a:p>
        </p:txBody>
      </p:sp>
      <p:pic>
        <p:nvPicPr>
          <p:cNvPr id="13" name="Picture 12" descr="A woman with Downs syndrome using a computer">
            <a:extLst>
              <a:ext uri="{FF2B5EF4-FFF2-40B4-BE49-F238E27FC236}">
                <a16:creationId xmlns:a16="http://schemas.microsoft.com/office/drawing/2014/main" id="{24350692-66D8-428B-B5FD-521E76C063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3525" y="1022350"/>
            <a:ext cx="2865924" cy="1910855"/>
          </a:xfrm>
          <a:prstGeom prst="rect">
            <a:avLst/>
          </a:prstGeom>
          <a:ln>
            <a:noFill/>
          </a:ln>
          <a:effectLst>
            <a:outerShdw blurRad="190500" algn="tl" rotWithShape="0">
              <a:srgbClr val="000000">
                <a:alpha val="70000"/>
              </a:srgbClr>
            </a:outerShdw>
          </a:effectLst>
        </p:spPr>
      </p:pic>
      <p:pic>
        <p:nvPicPr>
          <p:cNvPr id="4" name="Picture 3" descr="A person sitting in a wheelchair chatting">
            <a:extLst>
              <a:ext uri="{FF2B5EF4-FFF2-40B4-BE49-F238E27FC236}">
                <a16:creationId xmlns:a16="http://schemas.microsoft.com/office/drawing/2014/main" id="{5CC4AEA9-AFA3-4C84-8DC0-7A6F9B0B1A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53012" y="1674245"/>
            <a:ext cx="2185060" cy="3277590"/>
          </a:xfrm>
          <a:prstGeom prst="rect">
            <a:avLst/>
          </a:prstGeom>
          <a:ln>
            <a:noFill/>
          </a:ln>
          <a:effectLst>
            <a:outerShdw blurRad="190500" algn="tl" rotWithShape="0">
              <a:srgbClr val="000000">
                <a:alpha val="70000"/>
              </a:srgbClr>
            </a:outerShdw>
          </a:effectLst>
        </p:spPr>
      </p:pic>
      <p:pic>
        <p:nvPicPr>
          <p:cNvPr id="11" name="Picture 10" descr="A construction worker, using a wheelchair writing on a clipboard">
            <a:extLst>
              <a:ext uri="{FF2B5EF4-FFF2-40B4-BE49-F238E27FC236}">
                <a16:creationId xmlns:a16="http://schemas.microsoft.com/office/drawing/2014/main" id="{F4D5E015-7811-4D20-BD91-7E1392DF39C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61635" y="1022350"/>
            <a:ext cx="3115665" cy="20771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49826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1CE0D-E22E-2943-BAF1-3ADD2CB7BB3F}"/>
              </a:ext>
            </a:extLst>
          </p:cNvPr>
          <p:cNvSpPr>
            <a:spLocks noGrp="1"/>
          </p:cNvSpPr>
          <p:nvPr>
            <p:ph type="title"/>
          </p:nvPr>
        </p:nvSpPr>
        <p:spPr>
          <a:xfrm>
            <a:off x="263525" y="411164"/>
            <a:ext cx="8613775" cy="349760"/>
          </a:xfrm>
        </p:spPr>
        <p:txBody>
          <a:bodyPr/>
          <a:lstStyle/>
          <a:p>
            <a:r>
              <a:rPr lang="en-US" sz="2400"/>
              <a:t>Brand</a:t>
            </a:r>
            <a:br>
              <a:rPr lang="en-US" sz="2400"/>
            </a:br>
            <a:endParaRPr lang="en-US" sz="2400"/>
          </a:p>
        </p:txBody>
      </p:sp>
      <p:sp>
        <p:nvSpPr>
          <p:cNvPr id="7" name="Rectangle: Rounded Corners 6" descr="Brand label">
            <a:extLst>
              <a:ext uri="{FF2B5EF4-FFF2-40B4-BE49-F238E27FC236}">
                <a16:creationId xmlns:a16="http://schemas.microsoft.com/office/drawing/2014/main" id="{1AE9DB42-1D9A-41B3-9AE5-C7E57D574BEC}"/>
              </a:ext>
            </a:extLst>
          </p:cNvPr>
          <p:cNvSpPr/>
          <p:nvPr/>
        </p:nvSpPr>
        <p:spPr>
          <a:xfrm>
            <a:off x="263524" y="334406"/>
            <a:ext cx="2784476" cy="1037194"/>
          </a:xfrm>
          <a:prstGeom prst="roundRect">
            <a:avLst/>
          </a:prstGeom>
          <a:solidFill>
            <a:schemeClr val="tx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2"/>
                </a:solidFill>
              </a:rPr>
              <a:t>Brand</a:t>
            </a:r>
            <a:endParaRPr lang="en-US" sz="3200" b="1" dirty="0">
              <a:solidFill>
                <a:schemeClr val="bg2"/>
              </a:solidFill>
            </a:endParaRPr>
          </a:p>
        </p:txBody>
      </p:sp>
      <p:sp>
        <p:nvSpPr>
          <p:cNvPr id="11" name="TextBox 10">
            <a:extLst>
              <a:ext uri="{FF2B5EF4-FFF2-40B4-BE49-F238E27FC236}">
                <a16:creationId xmlns:a16="http://schemas.microsoft.com/office/drawing/2014/main" id="{18CF0942-2682-4503-8384-214C1ED20DEB}"/>
              </a:ext>
            </a:extLst>
          </p:cNvPr>
          <p:cNvSpPr txBox="1"/>
          <p:nvPr/>
        </p:nvSpPr>
        <p:spPr>
          <a:xfrm>
            <a:off x="1110835" y="2571750"/>
            <a:ext cx="3459577" cy="954107"/>
          </a:xfrm>
          <a:prstGeom prst="rect">
            <a:avLst/>
          </a:prstGeom>
          <a:noFill/>
          <a:effectLst/>
        </p:spPr>
        <p:txBody>
          <a:bodyPr wrap="square" rtlCol="0">
            <a:spAutoFit/>
          </a:bodyPr>
          <a:lstStyle/>
          <a:p>
            <a:r>
              <a:rPr lang="en-US" sz="2800">
                <a:solidFill>
                  <a:schemeClr val="accent1"/>
                </a:solidFill>
              </a:rPr>
              <a:t>An inclusive brand outperforms</a:t>
            </a:r>
            <a:endParaRPr lang="en-GB" sz="2800">
              <a:solidFill>
                <a:schemeClr val="accent1"/>
              </a:solidFill>
            </a:endParaRPr>
          </a:p>
        </p:txBody>
      </p:sp>
      <p:pic>
        <p:nvPicPr>
          <p:cNvPr id="6" name="Picture 5" descr="A hand holding a star.">
            <a:extLst>
              <a:ext uri="{FF2B5EF4-FFF2-40B4-BE49-F238E27FC236}">
                <a16:creationId xmlns:a16="http://schemas.microsoft.com/office/drawing/2014/main" id="{91EB39EC-0651-034A-A3FA-56AFDAC8B2EA}"/>
              </a:ext>
            </a:extLst>
          </p:cNvPr>
          <p:cNvPicPr>
            <a:picLocks noChangeAspect="1"/>
          </p:cNvPicPr>
          <p:nvPr/>
        </p:nvPicPr>
        <p:blipFill rotWithShape="1">
          <a:blip r:embed="rId3">
            <a:extLst>
              <a:ext uri="{28A0092B-C50C-407E-A947-70E740481C1C}">
                <a14:useLocalDpi xmlns:a14="http://schemas.microsoft.com/office/drawing/2010/main" val="0"/>
              </a:ext>
            </a:extLst>
          </a:blip>
          <a:srcRect l="40191" r="38900"/>
          <a:stretch/>
        </p:blipFill>
        <p:spPr>
          <a:xfrm>
            <a:off x="4857008" y="1522896"/>
            <a:ext cx="3160558" cy="2465947"/>
          </a:xfrm>
          <a:prstGeom prst="rect">
            <a:avLst/>
          </a:prstGeom>
        </p:spPr>
      </p:pic>
    </p:spTree>
    <p:extLst>
      <p:ext uri="{BB962C8B-B14F-4D97-AF65-F5344CB8AC3E}">
        <p14:creationId xmlns:p14="http://schemas.microsoft.com/office/powerpoint/2010/main" val="4347358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0962-2442-4497-9179-294502D69537}"/>
              </a:ext>
            </a:extLst>
          </p:cNvPr>
          <p:cNvSpPr>
            <a:spLocks noGrp="1"/>
          </p:cNvSpPr>
          <p:nvPr>
            <p:ph type="title"/>
          </p:nvPr>
        </p:nvSpPr>
        <p:spPr>
          <a:xfrm>
            <a:off x="263525" y="411163"/>
            <a:ext cx="8613775" cy="611187"/>
          </a:xfrm>
        </p:spPr>
        <p:txBody>
          <a:bodyPr wrap="square" anchor="t">
            <a:normAutofit/>
          </a:bodyPr>
          <a:lstStyle/>
          <a:p>
            <a:r>
              <a:rPr lang="en-GB"/>
              <a:t>Be open and flexible</a:t>
            </a:r>
          </a:p>
        </p:txBody>
      </p:sp>
      <p:pic>
        <p:nvPicPr>
          <p:cNvPr id="8" name="Picture 7" descr="A person sitting on a couch reading their Braille book&#10;">
            <a:extLst>
              <a:ext uri="{FF2B5EF4-FFF2-40B4-BE49-F238E27FC236}">
                <a16:creationId xmlns:a16="http://schemas.microsoft.com/office/drawing/2014/main" id="{C8DE7F48-33DD-4B13-9463-8229C14CF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1463" y="1641475"/>
            <a:ext cx="4230688" cy="2795588"/>
          </a:xfrm>
          <a:prstGeom prst="rect">
            <a:avLst/>
          </a:prstGeom>
        </p:spPr>
      </p:pic>
      <p:pic>
        <p:nvPicPr>
          <p:cNvPr id="6" name="Picture 5" descr="Hands on ears">
            <a:extLst>
              <a:ext uri="{FF2B5EF4-FFF2-40B4-BE49-F238E27FC236}">
                <a16:creationId xmlns:a16="http://schemas.microsoft.com/office/drawing/2014/main" id="{C0E05269-92DF-4D93-B8B4-8C0B41734D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9938" y="1641475"/>
            <a:ext cx="4260850" cy="2795588"/>
          </a:xfrm>
          <a:prstGeom prst="rect">
            <a:avLst/>
          </a:prstGeom>
        </p:spPr>
      </p:pic>
    </p:spTree>
    <p:extLst>
      <p:ext uri="{BB962C8B-B14F-4D97-AF65-F5344CB8AC3E}">
        <p14:creationId xmlns:p14="http://schemas.microsoft.com/office/powerpoint/2010/main" val="32372609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0962-2442-4497-9179-294502D69537}"/>
              </a:ext>
            </a:extLst>
          </p:cNvPr>
          <p:cNvSpPr>
            <a:spLocks noGrp="1"/>
          </p:cNvSpPr>
          <p:nvPr>
            <p:ph type="title"/>
          </p:nvPr>
        </p:nvSpPr>
        <p:spPr/>
        <p:txBody>
          <a:bodyPr/>
          <a:lstStyle/>
          <a:p>
            <a:r>
              <a:rPr lang="en-GB" dirty="0"/>
              <a:t>It makes good business sense</a:t>
            </a:r>
          </a:p>
        </p:txBody>
      </p:sp>
      <p:sp>
        <p:nvSpPr>
          <p:cNvPr id="3" name="Text Placeholder 2">
            <a:extLst>
              <a:ext uri="{FF2B5EF4-FFF2-40B4-BE49-F238E27FC236}">
                <a16:creationId xmlns:a16="http://schemas.microsoft.com/office/drawing/2014/main" id="{8461A039-6102-4F35-9129-4F2D9A81BBF3}"/>
              </a:ext>
            </a:extLst>
          </p:cNvPr>
          <p:cNvSpPr>
            <a:spLocks noGrp="1"/>
          </p:cNvSpPr>
          <p:nvPr>
            <p:ph type="body" sz="quarter" idx="10"/>
          </p:nvPr>
        </p:nvSpPr>
        <p:spPr>
          <a:xfrm>
            <a:off x="272263" y="1563638"/>
            <a:ext cx="5646853" cy="2952800"/>
          </a:xfrm>
        </p:spPr>
        <p:txBody>
          <a:bodyPr/>
          <a:lstStyle/>
          <a:p>
            <a:pPr marL="457200" indent="-457200">
              <a:buFont typeface="Arial" panose="020B0604020202020204" pitchFamily="34" charset="0"/>
              <a:buChar char="•"/>
            </a:pPr>
            <a:r>
              <a:rPr lang="en-GB" sz="2800" dirty="0"/>
              <a:t>16 per cent of the world’s population have a disability. This is over 1.3 billion people.</a:t>
            </a:r>
          </a:p>
          <a:p>
            <a:pPr marL="457200" indent="-457200">
              <a:buFont typeface="Arial" panose="020B0604020202020204" pitchFamily="34" charset="0"/>
              <a:buChar char="•"/>
            </a:pPr>
            <a:r>
              <a:rPr lang="en-GB" sz="2800" dirty="0"/>
              <a:t>This global community has an estimated spending power of $13 trillion.</a:t>
            </a:r>
          </a:p>
        </p:txBody>
      </p:sp>
      <p:pic>
        <p:nvPicPr>
          <p:cNvPr id="5" name="Picture 4" descr="Woman in wheelchair writing on notepad">
            <a:extLst>
              <a:ext uri="{FF2B5EF4-FFF2-40B4-BE49-F238E27FC236}">
                <a16:creationId xmlns:a16="http://schemas.microsoft.com/office/drawing/2014/main" id="{D4810874-07A3-436C-9867-B3944B59B40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18348" y="1022350"/>
            <a:ext cx="2559720" cy="3829244"/>
          </a:xfrm>
          <a:prstGeom prst="rect">
            <a:avLst/>
          </a:prstGeom>
        </p:spPr>
      </p:pic>
    </p:spTree>
    <p:extLst>
      <p:ext uri="{BB962C8B-B14F-4D97-AF65-F5344CB8AC3E}">
        <p14:creationId xmlns:p14="http://schemas.microsoft.com/office/powerpoint/2010/main" val="25107194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0962-2442-4497-9179-294502D69537}"/>
              </a:ext>
            </a:extLst>
          </p:cNvPr>
          <p:cNvSpPr>
            <a:spLocks noGrp="1"/>
          </p:cNvSpPr>
          <p:nvPr>
            <p:ph type="title"/>
          </p:nvPr>
        </p:nvSpPr>
        <p:spPr>
          <a:xfrm>
            <a:off x="263525" y="411163"/>
            <a:ext cx="8613775" cy="611187"/>
          </a:xfrm>
        </p:spPr>
        <p:txBody>
          <a:bodyPr wrap="square" anchor="t">
            <a:normAutofit/>
          </a:bodyPr>
          <a:lstStyle/>
          <a:p>
            <a:r>
              <a:rPr lang="en-GB" dirty="0"/>
              <a:t>Don’t be the next Domino’s!</a:t>
            </a:r>
          </a:p>
        </p:txBody>
      </p:sp>
      <p:pic>
        <p:nvPicPr>
          <p:cNvPr id="10" name="Picture 9" descr="Lego minifigure sat at a desk looking anxious">
            <a:extLst>
              <a:ext uri="{FF2B5EF4-FFF2-40B4-BE49-F238E27FC236}">
                <a16:creationId xmlns:a16="http://schemas.microsoft.com/office/drawing/2014/main" id="{C0745360-A03F-4C09-9CAE-2333520E16B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1463" y="1598613"/>
            <a:ext cx="4132263" cy="2881313"/>
          </a:xfrm>
          <a:prstGeom prst="rect">
            <a:avLst/>
          </a:prstGeom>
        </p:spPr>
      </p:pic>
      <p:pic>
        <p:nvPicPr>
          <p:cNvPr id="5" name="Picture 4" descr="A pepperoni pizza">
            <a:extLst>
              <a:ext uri="{FF2B5EF4-FFF2-40B4-BE49-F238E27FC236}">
                <a16:creationId xmlns:a16="http://schemas.microsoft.com/office/drawing/2014/main" id="{956F6B92-8E77-425A-9AEF-4EBC97DDCDC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79925" y="1598613"/>
            <a:ext cx="4359275" cy="2881313"/>
          </a:xfrm>
          <a:prstGeom prst="rect">
            <a:avLst/>
          </a:prstGeom>
        </p:spPr>
      </p:pic>
    </p:spTree>
    <p:extLst>
      <p:ext uri="{BB962C8B-B14F-4D97-AF65-F5344CB8AC3E}">
        <p14:creationId xmlns:p14="http://schemas.microsoft.com/office/powerpoint/2010/main" val="42740140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1CE0D-E22E-2943-BAF1-3ADD2CB7BB3F}"/>
              </a:ext>
            </a:extLst>
          </p:cNvPr>
          <p:cNvSpPr>
            <a:spLocks noGrp="1"/>
          </p:cNvSpPr>
          <p:nvPr>
            <p:ph type="title"/>
          </p:nvPr>
        </p:nvSpPr>
        <p:spPr>
          <a:xfrm>
            <a:off x="263525" y="411164"/>
            <a:ext cx="8613775" cy="349760"/>
          </a:xfrm>
        </p:spPr>
        <p:txBody>
          <a:bodyPr/>
          <a:lstStyle/>
          <a:p>
            <a:r>
              <a:rPr lang="en-US" sz="2400"/>
              <a:t>Productivity</a:t>
            </a:r>
          </a:p>
        </p:txBody>
      </p:sp>
      <p:sp>
        <p:nvSpPr>
          <p:cNvPr id="7" name="Rectangle: Rounded Corners 6" descr="Productivity label">
            <a:extLst>
              <a:ext uri="{FF2B5EF4-FFF2-40B4-BE49-F238E27FC236}">
                <a16:creationId xmlns:a16="http://schemas.microsoft.com/office/drawing/2014/main" id="{1AE9DB42-1D9A-41B3-9AE5-C7E57D574BEC}"/>
              </a:ext>
            </a:extLst>
          </p:cNvPr>
          <p:cNvSpPr/>
          <p:nvPr/>
        </p:nvSpPr>
        <p:spPr>
          <a:xfrm>
            <a:off x="263524" y="334406"/>
            <a:ext cx="2784476" cy="1037194"/>
          </a:xfrm>
          <a:prstGeom prst="roundRect">
            <a:avLst/>
          </a:prstGeom>
          <a:solidFill>
            <a:schemeClr val="accent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solidFill>
              </a:rPr>
              <a:t>Productivity</a:t>
            </a:r>
            <a:endParaRPr lang="en-US" sz="3200" b="1">
              <a:solidFill>
                <a:schemeClr val="bg2"/>
              </a:solidFill>
            </a:endParaRPr>
          </a:p>
        </p:txBody>
      </p:sp>
      <p:sp>
        <p:nvSpPr>
          <p:cNvPr id="10" name="TextBox 9">
            <a:extLst>
              <a:ext uri="{FF2B5EF4-FFF2-40B4-BE49-F238E27FC236}">
                <a16:creationId xmlns:a16="http://schemas.microsoft.com/office/drawing/2014/main" id="{79D175B5-D016-488B-B2E9-6DDCCA5AAE6C}"/>
              </a:ext>
            </a:extLst>
          </p:cNvPr>
          <p:cNvSpPr txBox="1"/>
          <p:nvPr/>
        </p:nvSpPr>
        <p:spPr>
          <a:xfrm>
            <a:off x="686623" y="2179864"/>
            <a:ext cx="3878525" cy="1384995"/>
          </a:xfrm>
          <a:prstGeom prst="rect">
            <a:avLst/>
          </a:prstGeom>
          <a:noFill/>
          <a:effectLst/>
        </p:spPr>
        <p:txBody>
          <a:bodyPr wrap="square" rtlCol="0">
            <a:spAutoFit/>
          </a:bodyPr>
          <a:lstStyle/>
          <a:p>
            <a:r>
              <a:rPr lang="en-GB" sz="2800" dirty="0">
                <a:solidFill>
                  <a:schemeClr val="accent1"/>
                </a:solidFill>
              </a:rPr>
              <a:t>Accessible solutions boost productivity </a:t>
            </a:r>
            <a:br>
              <a:rPr lang="en-GB" sz="2800" dirty="0">
                <a:solidFill>
                  <a:schemeClr val="accent1"/>
                </a:solidFill>
              </a:rPr>
            </a:br>
            <a:r>
              <a:rPr lang="en-GB" sz="2800" dirty="0">
                <a:solidFill>
                  <a:schemeClr val="accent1"/>
                </a:solidFill>
              </a:rPr>
              <a:t>for everyone.</a:t>
            </a:r>
            <a:endParaRPr lang="en-US" sz="2800" dirty="0">
              <a:solidFill>
                <a:schemeClr val="accent1"/>
              </a:solidFill>
            </a:endParaRPr>
          </a:p>
        </p:txBody>
      </p:sp>
      <p:pic>
        <p:nvPicPr>
          <p:cNvPr id="11" name="Graphic 10" descr="Three person with a graph arrow on the up.">
            <a:extLst>
              <a:ext uri="{FF2B5EF4-FFF2-40B4-BE49-F238E27FC236}">
                <a16:creationId xmlns:a16="http://schemas.microsoft.com/office/drawing/2014/main" id="{A5C85F6B-162A-3442-820E-F61B4559E3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71" t="13928" r="14001" b="22929"/>
          <a:stretch/>
        </p:blipFill>
        <p:spPr>
          <a:xfrm>
            <a:off x="5290461" y="1458255"/>
            <a:ext cx="2601686" cy="2299889"/>
          </a:xfrm>
          <a:prstGeom prst="rect">
            <a:avLst/>
          </a:prstGeom>
        </p:spPr>
      </p:pic>
    </p:spTree>
    <p:extLst>
      <p:ext uri="{BB962C8B-B14F-4D97-AF65-F5344CB8AC3E}">
        <p14:creationId xmlns:p14="http://schemas.microsoft.com/office/powerpoint/2010/main" val="18035244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2E25-A525-423B-9CE9-18C828B1398A}"/>
              </a:ext>
            </a:extLst>
          </p:cNvPr>
          <p:cNvSpPr>
            <a:spLocks noGrp="1"/>
          </p:cNvSpPr>
          <p:nvPr>
            <p:ph type="title"/>
          </p:nvPr>
        </p:nvSpPr>
        <p:spPr>
          <a:xfrm>
            <a:off x="263525" y="411163"/>
            <a:ext cx="8613775" cy="611187"/>
          </a:xfrm>
        </p:spPr>
        <p:txBody>
          <a:bodyPr wrap="square" anchor="t">
            <a:normAutofit/>
          </a:bodyPr>
          <a:lstStyle/>
          <a:p>
            <a:r>
              <a:rPr lang="en-GB" sz="2800"/>
              <a:t>How does accessibility improve productivity?</a:t>
            </a:r>
          </a:p>
        </p:txBody>
      </p:sp>
      <p:sp>
        <p:nvSpPr>
          <p:cNvPr id="9" name="Text Placeholder 2">
            <a:extLst>
              <a:ext uri="{FF2B5EF4-FFF2-40B4-BE49-F238E27FC236}">
                <a16:creationId xmlns:a16="http://schemas.microsoft.com/office/drawing/2014/main" id="{ABF27D2B-915F-4092-9C90-1FA60FA2FE78}"/>
              </a:ext>
            </a:extLst>
          </p:cNvPr>
          <p:cNvSpPr>
            <a:spLocks noGrp="1"/>
          </p:cNvSpPr>
          <p:nvPr>
            <p:ph type="body" sz="quarter" idx="10"/>
          </p:nvPr>
        </p:nvSpPr>
        <p:spPr>
          <a:xfrm>
            <a:off x="266528" y="1664814"/>
            <a:ext cx="4753223" cy="2851624"/>
          </a:xfrm>
        </p:spPr>
        <p:txBody>
          <a:bodyPr/>
          <a:lstStyle/>
          <a:p>
            <a:r>
              <a:rPr lang="en-US" sz="2600" dirty="0"/>
              <a:t>Organisations focused on disability are four times more likely to have total shareholder returns that outperform peers.</a:t>
            </a:r>
          </a:p>
        </p:txBody>
      </p:sp>
      <p:pic>
        <p:nvPicPr>
          <p:cNvPr id="7" name="Picture 6" descr="A toy rocket flying out of the computer">
            <a:extLst>
              <a:ext uri="{FF2B5EF4-FFF2-40B4-BE49-F238E27FC236}">
                <a16:creationId xmlns:a16="http://schemas.microsoft.com/office/drawing/2014/main" id="{E7A1D537-EF7F-4116-A0A2-C6A47F1F512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57385" y="1664814"/>
            <a:ext cx="3986615" cy="2657743"/>
          </a:xfrm>
          <a:prstGeom prst="rect">
            <a:avLst/>
          </a:prstGeom>
        </p:spPr>
      </p:pic>
    </p:spTree>
    <p:extLst>
      <p:ext uri="{BB962C8B-B14F-4D97-AF65-F5344CB8AC3E}">
        <p14:creationId xmlns:p14="http://schemas.microsoft.com/office/powerpoint/2010/main" val="20296764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B821-AAE0-4AE2-BFC1-6FF0FDFAB1D8}"/>
              </a:ext>
            </a:extLst>
          </p:cNvPr>
          <p:cNvSpPr>
            <a:spLocks noGrp="1"/>
          </p:cNvSpPr>
          <p:nvPr>
            <p:ph type="title"/>
          </p:nvPr>
        </p:nvSpPr>
        <p:spPr>
          <a:xfrm>
            <a:off x="263525" y="411163"/>
            <a:ext cx="8613775" cy="611187"/>
          </a:xfrm>
        </p:spPr>
        <p:txBody>
          <a:bodyPr wrap="square" anchor="t">
            <a:normAutofit/>
          </a:bodyPr>
          <a:lstStyle/>
          <a:p>
            <a:r>
              <a:rPr lang="en-GB" sz="2500" dirty="0"/>
              <a:t>Adjustments/accommodations can be straightforward!</a:t>
            </a:r>
          </a:p>
        </p:txBody>
      </p:sp>
      <p:sp>
        <p:nvSpPr>
          <p:cNvPr id="78" name="Text Placeholder 2">
            <a:extLst>
              <a:ext uri="{FF2B5EF4-FFF2-40B4-BE49-F238E27FC236}">
                <a16:creationId xmlns:a16="http://schemas.microsoft.com/office/drawing/2014/main" id="{CC1CE6C7-7E43-45D5-90DE-7DFAC54D1F54}"/>
              </a:ext>
            </a:extLst>
          </p:cNvPr>
          <p:cNvSpPr>
            <a:spLocks noGrp="1"/>
          </p:cNvSpPr>
          <p:nvPr>
            <p:ph type="body" sz="quarter" idx="10"/>
          </p:nvPr>
        </p:nvSpPr>
        <p:spPr>
          <a:xfrm>
            <a:off x="266528" y="1664814"/>
            <a:ext cx="4753223" cy="2851624"/>
          </a:xfrm>
        </p:spPr>
        <p:txBody>
          <a:bodyPr/>
          <a:lstStyle/>
          <a:p>
            <a:pPr marL="342900" indent="-342900">
              <a:buFont typeface="Arial" panose="020B0604020202020204" pitchFamily="34" charset="0"/>
              <a:buChar char="•"/>
            </a:pPr>
            <a:r>
              <a:rPr lang="en-US" sz="2400" dirty="0"/>
              <a:t>Ask your colleagues what they need and don’t make assumptions!</a:t>
            </a:r>
          </a:p>
          <a:p>
            <a:pPr marL="342900" indent="-342900">
              <a:buFont typeface="Arial" panose="020B0604020202020204" pitchFamily="34" charset="0"/>
              <a:buChar char="•"/>
            </a:pPr>
            <a:r>
              <a:rPr lang="en-US" sz="2400" dirty="0"/>
              <a:t>Adjustments don’t need to be ‘things’ they can be flexible or remote working.</a:t>
            </a:r>
          </a:p>
        </p:txBody>
      </p:sp>
      <p:pic>
        <p:nvPicPr>
          <p:cNvPr id="4" name="Picture 3" descr="A picture containing a man with cerebral palsy using a computer with assistive technology">
            <a:extLst>
              <a:ext uri="{FF2B5EF4-FFF2-40B4-BE49-F238E27FC236}">
                <a16:creationId xmlns:a16="http://schemas.microsoft.com/office/drawing/2014/main" id="{2DF1C3E8-434E-47D7-8BAD-8C7F5127FEC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317" r="11759" b="-2"/>
          <a:stretch/>
        </p:blipFill>
        <p:spPr>
          <a:xfrm>
            <a:off x="5292080" y="1664814"/>
            <a:ext cx="3585220" cy="2851624"/>
          </a:xfrm>
          <a:prstGeom prst="rect">
            <a:avLst/>
          </a:prstGeom>
          <a:noFill/>
        </p:spPr>
      </p:pic>
    </p:spTree>
    <p:extLst>
      <p:ext uri="{BB962C8B-B14F-4D97-AF65-F5344CB8AC3E}">
        <p14:creationId xmlns:p14="http://schemas.microsoft.com/office/powerpoint/2010/main" val="27721856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F726-08FE-46FB-846A-482FE286636B}"/>
              </a:ext>
            </a:extLst>
          </p:cNvPr>
          <p:cNvSpPr>
            <a:spLocks noGrp="1"/>
          </p:cNvSpPr>
          <p:nvPr>
            <p:ph type="title"/>
          </p:nvPr>
        </p:nvSpPr>
        <p:spPr>
          <a:xfrm>
            <a:off x="263525" y="411163"/>
            <a:ext cx="8613775" cy="611187"/>
          </a:xfrm>
        </p:spPr>
        <p:txBody>
          <a:bodyPr wrap="square" anchor="t">
            <a:normAutofit/>
          </a:bodyPr>
          <a:lstStyle/>
          <a:p>
            <a:r>
              <a:rPr lang="en-GB" sz="2800"/>
              <a:t>Could these work for non-disabled colleagues?</a:t>
            </a:r>
          </a:p>
        </p:txBody>
      </p:sp>
      <p:pic>
        <p:nvPicPr>
          <p:cNvPr id="4" name="Picture 3" descr="A person typing on a keyboard">
            <a:extLst>
              <a:ext uri="{FF2B5EF4-FFF2-40B4-BE49-F238E27FC236}">
                <a16:creationId xmlns:a16="http://schemas.microsoft.com/office/drawing/2014/main" id="{4812C9C2-E209-4587-AE13-3C5C696623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0825" y="2114550"/>
            <a:ext cx="2944813" cy="1920875"/>
          </a:xfrm>
          <a:prstGeom prst="rect">
            <a:avLst/>
          </a:prstGeom>
        </p:spPr>
      </p:pic>
      <p:pic>
        <p:nvPicPr>
          <p:cNvPr id="5122" name="Picture 2" descr="Delegates at conference smiling">
            <a:extLst>
              <a:ext uri="{FF2B5EF4-FFF2-40B4-BE49-F238E27FC236}">
                <a16:creationId xmlns:a16="http://schemas.microsoft.com/office/drawing/2014/main" id="{15758FE4-A898-40E1-8A07-0B399E94F98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2666" r="-1" b="32365"/>
          <a:stretch/>
        </p:blipFill>
        <p:spPr bwMode="auto">
          <a:xfrm>
            <a:off x="3273425" y="2114550"/>
            <a:ext cx="5545138" cy="1920875"/>
          </a:xfrm>
          <a:prstGeom prst="rect">
            <a:avLst/>
          </a:prstGeom>
        </p:spPr>
      </p:pic>
    </p:spTree>
    <p:extLst>
      <p:ext uri="{BB962C8B-B14F-4D97-AF65-F5344CB8AC3E}">
        <p14:creationId xmlns:p14="http://schemas.microsoft.com/office/powerpoint/2010/main" val="34138121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3AFE5EB-6678-4448-B18A-84D22315466F}"/>
              </a:ext>
            </a:extLst>
          </p:cNvPr>
          <p:cNvSpPr>
            <a:spLocks noGrp="1"/>
          </p:cNvSpPr>
          <p:nvPr>
            <p:ph type="title"/>
          </p:nvPr>
        </p:nvSpPr>
        <p:spPr>
          <a:xfrm>
            <a:off x="263525" y="411163"/>
            <a:ext cx="8613775" cy="611187"/>
          </a:xfrm>
        </p:spPr>
        <p:txBody>
          <a:bodyPr/>
          <a:lstStyle/>
          <a:p>
            <a:r>
              <a:rPr lang="en-US" dirty="0"/>
              <a:t>Introduction to the Accessibility Business Case (ABC)</a:t>
            </a:r>
          </a:p>
        </p:txBody>
      </p:sp>
      <p:sp>
        <p:nvSpPr>
          <p:cNvPr id="73" name="Text Placeholder 2">
            <a:extLst>
              <a:ext uri="{FF2B5EF4-FFF2-40B4-BE49-F238E27FC236}">
                <a16:creationId xmlns:a16="http://schemas.microsoft.com/office/drawing/2014/main" id="{9554555A-E5E1-4B15-AEB5-6392A6A2746A}"/>
              </a:ext>
            </a:extLst>
          </p:cNvPr>
          <p:cNvSpPr>
            <a:spLocks noGrp="1"/>
          </p:cNvSpPr>
          <p:nvPr>
            <p:ph type="body" sz="quarter" idx="10"/>
          </p:nvPr>
        </p:nvSpPr>
        <p:spPr>
          <a:xfrm>
            <a:off x="263525" y="1877594"/>
            <a:ext cx="4753223" cy="2851624"/>
          </a:xfrm>
        </p:spPr>
        <p:txBody>
          <a:bodyPr/>
          <a:lstStyle/>
          <a:p>
            <a:pPr marL="457200" indent="-457200">
              <a:buFont typeface="Arial" panose="020B0604020202020204" pitchFamily="34" charset="0"/>
              <a:buChar char="•"/>
            </a:pPr>
            <a:r>
              <a:rPr lang="en-US" dirty="0"/>
              <a:t>The five key themes for success</a:t>
            </a:r>
          </a:p>
          <a:p>
            <a:pPr marL="457200" indent="-457200">
              <a:buFont typeface="Arial" panose="020B0604020202020204" pitchFamily="34" charset="0"/>
              <a:buChar char="•"/>
            </a:pPr>
            <a:r>
              <a:rPr lang="en-US" dirty="0"/>
              <a:t>Evidence based</a:t>
            </a:r>
          </a:p>
          <a:p>
            <a:pPr marL="457200" indent="-457200">
              <a:buFont typeface="Arial" panose="020B0604020202020204" pitchFamily="34" charset="0"/>
              <a:buChar char="•"/>
            </a:pPr>
            <a:r>
              <a:rPr lang="en-US" dirty="0"/>
              <a:t>What next?</a:t>
            </a:r>
          </a:p>
        </p:txBody>
      </p:sp>
      <p:pic>
        <p:nvPicPr>
          <p:cNvPr id="2050" name="Picture 2" descr="The ABC's of accessibility">
            <a:extLst>
              <a:ext uri="{FF2B5EF4-FFF2-40B4-BE49-F238E27FC236}">
                <a16:creationId xmlns:a16="http://schemas.microsoft.com/office/drawing/2014/main" id="{CA9E7BE9-6D89-496B-8854-E929A85AC22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26448" b="-4"/>
          <a:stretch/>
        </p:blipFill>
        <p:spPr bwMode="auto">
          <a:xfrm>
            <a:off x="5292080" y="1664814"/>
            <a:ext cx="3585220" cy="2851624"/>
          </a:xfrm>
          <a:prstGeom prst="rect">
            <a:avLst/>
          </a:prstGeom>
          <a:solidFill>
            <a:srgbClr val="FFFFFF"/>
          </a:solidFill>
        </p:spPr>
      </p:pic>
    </p:spTree>
    <p:extLst>
      <p:ext uri="{BB962C8B-B14F-4D97-AF65-F5344CB8AC3E}">
        <p14:creationId xmlns:p14="http://schemas.microsoft.com/office/powerpoint/2010/main" val="20999830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20D-4E73-4042-90DC-682697EB356C}"/>
              </a:ext>
            </a:extLst>
          </p:cNvPr>
          <p:cNvSpPr>
            <a:spLocks noGrp="1"/>
          </p:cNvSpPr>
          <p:nvPr>
            <p:ph type="title"/>
          </p:nvPr>
        </p:nvSpPr>
        <p:spPr>
          <a:xfrm>
            <a:off x="263525" y="411163"/>
            <a:ext cx="8613775" cy="611187"/>
          </a:xfrm>
        </p:spPr>
        <p:txBody>
          <a:bodyPr wrap="square" anchor="t">
            <a:normAutofit/>
          </a:bodyPr>
          <a:lstStyle/>
          <a:p>
            <a:r>
              <a:rPr lang="en-GB" sz="3100" dirty="0"/>
              <a:t>What does this have to do with productivity?</a:t>
            </a:r>
          </a:p>
        </p:txBody>
      </p:sp>
      <p:sp>
        <p:nvSpPr>
          <p:cNvPr id="6148" name="Text Placeholder 2">
            <a:extLst>
              <a:ext uri="{FF2B5EF4-FFF2-40B4-BE49-F238E27FC236}">
                <a16:creationId xmlns:a16="http://schemas.microsoft.com/office/drawing/2014/main" id="{1D609602-0288-475C-8714-B123F0E25982}"/>
              </a:ext>
            </a:extLst>
          </p:cNvPr>
          <p:cNvSpPr>
            <a:spLocks noGrp="1"/>
          </p:cNvSpPr>
          <p:nvPr>
            <p:ph type="body" sz="quarter" idx="10"/>
          </p:nvPr>
        </p:nvSpPr>
        <p:spPr>
          <a:xfrm>
            <a:off x="266528" y="1664814"/>
            <a:ext cx="4753223" cy="2851624"/>
          </a:xfrm>
        </p:spPr>
        <p:txBody>
          <a:bodyPr/>
          <a:lstStyle/>
          <a:p>
            <a:pPr marL="457200" indent="-457200">
              <a:buFont typeface="Arial" panose="020B0604020202020204" pitchFamily="34" charset="0"/>
              <a:buChar char="•"/>
            </a:pPr>
            <a:r>
              <a:rPr lang="en-US" sz="2600" dirty="0"/>
              <a:t>53 per cent of employers saw an increase in productivity after adjustments were offered.</a:t>
            </a:r>
          </a:p>
          <a:p>
            <a:pPr marL="457200" indent="-457200">
              <a:buFont typeface="Arial" panose="020B0604020202020204" pitchFamily="34" charset="0"/>
              <a:buChar char="•"/>
            </a:pPr>
            <a:r>
              <a:rPr lang="en-US" sz="2600" dirty="0"/>
              <a:t>42 per cent of employees acquired their disability in their current role.</a:t>
            </a:r>
          </a:p>
        </p:txBody>
      </p:sp>
      <p:pic>
        <p:nvPicPr>
          <p:cNvPr id="6146" name="Picture 2" descr="Woman typing on her laptop">
            <a:extLst>
              <a:ext uri="{FF2B5EF4-FFF2-40B4-BE49-F238E27FC236}">
                <a16:creationId xmlns:a16="http://schemas.microsoft.com/office/drawing/2014/main" id="{AC4AC6D1-6EC9-469A-9DBD-724E80CB5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165" b="-1"/>
          <a:stretch/>
        </p:blipFill>
        <p:spPr bwMode="auto">
          <a:xfrm>
            <a:off x="5292080" y="1664814"/>
            <a:ext cx="3585220" cy="2851624"/>
          </a:xfrm>
          <a:prstGeom prst="rect">
            <a:avLst/>
          </a:prstGeom>
          <a:noFill/>
        </p:spPr>
      </p:pic>
    </p:spTree>
    <p:extLst>
      <p:ext uri="{BB962C8B-B14F-4D97-AF65-F5344CB8AC3E}">
        <p14:creationId xmlns:p14="http://schemas.microsoft.com/office/powerpoint/2010/main" val="28429721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1CE0D-E22E-2943-BAF1-3ADD2CB7BB3F}"/>
              </a:ext>
            </a:extLst>
          </p:cNvPr>
          <p:cNvSpPr>
            <a:spLocks noGrp="1"/>
          </p:cNvSpPr>
          <p:nvPr>
            <p:ph type="title"/>
          </p:nvPr>
        </p:nvSpPr>
        <p:spPr>
          <a:xfrm>
            <a:off x="263525" y="411164"/>
            <a:ext cx="8613775" cy="349760"/>
          </a:xfrm>
        </p:spPr>
        <p:txBody>
          <a:bodyPr/>
          <a:lstStyle/>
          <a:p>
            <a:r>
              <a:rPr lang="en-US" sz="2400"/>
              <a:t>Compliance</a:t>
            </a:r>
          </a:p>
        </p:txBody>
      </p:sp>
      <p:sp>
        <p:nvSpPr>
          <p:cNvPr id="7" name="Rectangle: Rounded Corners 6" descr="Compliance label">
            <a:extLst>
              <a:ext uri="{FF2B5EF4-FFF2-40B4-BE49-F238E27FC236}">
                <a16:creationId xmlns:a16="http://schemas.microsoft.com/office/drawing/2014/main" id="{1AE9DB42-1D9A-41B3-9AE5-C7E57D574BEC}"/>
              </a:ext>
            </a:extLst>
          </p:cNvPr>
          <p:cNvSpPr/>
          <p:nvPr/>
        </p:nvSpPr>
        <p:spPr>
          <a:xfrm>
            <a:off x="263524" y="334406"/>
            <a:ext cx="2784476" cy="1037194"/>
          </a:xfrm>
          <a:prstGeom prst="roundRect">
            <a:avLst/>
          </a:prstGeom>
          <a:solidFill>
            <a:srgbClr val="F7CA3F"/>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Compliance</a:t>
            </a:r>
            <a:endParaRPr lang="en-US" sz="3200" b="1">
              <a:solidFill>
                <a:schemeClr val="tx1"/>
              </a:solidFill>
            </a:endParaRPr>
          </a:p>
        </p:txBody>
      </p:sp>
      <p:sp>
        <p:nvSpPr>
          <p:cNvPr id="11" name="TextBox 10">
            <a:extLst>
              <a:ext uri="{FF2B5EF4-FFF2-40B4-BE49-F238E27FC236}">
                <a16:creationId xmlns:a16="http://schemas.microsoft.com/office/drawing/2014/main" id="{0BE9532E-FD43-471E-A92E-6E48B79A21C8}"/>
              </a:ext>
            </a:extLst>
          </p:cNvPr>
          <p:cNvSpPr txBox="1"/>
          <p:nvPr/>
        </p:nvSpPr>
        <p:spPr>
          <a:xfrm>
            <a:off x="1145123" y="2094696"/>
            <a:ext cx="3068638" cy="954107"/>
          </a:xfrm>
          <a:prstGeom prst="rect">
            <a:avLst/>
          </a:prstGeom>
          <a:noFill/>
          <a:effectLst/>
        </p:spPr>
        <p:txBody>
          <a:bodyPr wrap="square" rtlCol="0">
            <a:spAutoFit/>
          </a:bodyPr>
          <a:lstStyle/>
          <a:p>
            <a:r>
              <a:rPr lang="en-GB" sz="2800">
                <a:solidFill>
                  <a:schemeClr val="accent1"/>
                </a:solidFill>
              </a:rPr>
              <a:t>Raising the bar reduces the risks</a:t>
            </a:r>
            <a:endParaRPr lang="en-US" sz="2800">
              <a:solidFill>
                <a:schemeClr val="accent1"/>
              </a:solidFill>
            </a:endParaRPr>
          </a:p>
        </p:txBody>
      </p:sp>
      <p:pic>
        <p:nvPicPr>
          <p:cNvPr id="6" name="Picture 5" descr="Shield with a tick/check in it to show completed">
            <a:extLst>
              <a:ext uri="{FF2B5EF4-FFF2-40B4-BE49-F238E27FC236}">
                <a16:creationId xmlns:a16="http://schemas.microsoft.com/office/drawing/2014/main" id="{4C44BFCE-E5DF-4BF3-8D29-80C84C29D5F2}"/>
              </a:ext>
            </a:extLst>
          </p:cNvPr>
          <p:cNvPicPr>
            <a:picLocks noChangeAspect="1"/>
          </p:cNvPicPr>
          <p:nvPr/>
        </p:nvPicPr>
        <p:blipFill rotWithShape="1">
          <a:blip r:embed="rId3">
            <a:extLst>
              <a:ext uri="{28A0092B-C50C-407E-A947-70E740481C1C}">
                <a14:useLocalDpi xmlns:a14="http://schemas.microsoft.com/office/drawing/2010/main" val="0"/>
              </a:ext>
            </a:extLst>
          </a:blip>
          <a:srcRect l="84303" t="-1993" r="-2871" b="1993"/>
          <a:stretch/>
        </p:blipFill>
        <p:spPr>
          <a:xfrm>
            <a:off x="5299723" y="1348469"/>
            <a:ext cx="2784476" cy="2446559"/>
          </a:xfrm>
          <a:prstGeom prst="rect">
            <a:avLst/>
          </a:prstGeom>
        </p:spPr>
      </p:pic>
    </p:spTree>
    <p:extLst>
      <p:ext uri="{BB962C8B-B14F-4D97-AF65-F5344CB8AC3E}">
        <p14:creationId xmlns:p14="http://schemas.microsoft.com/office/powerpoint/2010/main" val="15389515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50B5-2F12-4E9B-BFCC-C0BD01AD51CE}"/>
              </a:ext>
            </a:extLst>
          </p:cNvPr>
          <p:cNvSpPr>
            <a:spLocks noGrp="1"/>
          </p:cNvSpPr>
          <p:nvPr>
            <p:ph type="title"/>
          </p:nvPr>
        </p:nvSpPr>
        <p:spPr/>
        <p:txBody>
          <a:bodyPr/>
          <a:lstStyle/>
          <a:p>
            <a:r>
              <a:rPr lang="en-GB"/>
              <a:t>What’s the risk?</a:t>
            </a:r>
          </a:p>
        </p:txBody>
      </p:sp>
      <p:sp>
        <p:nvSpPr>
          <p:cNvPr id="3" name="Text Placeholder 2">
            <a:extLst>
              <a:ext uri="{FF2B5EF4-FFF2-40B4-BE49-F238E27FC236}">
                <a16:creationId xmlns:a16="http://schemas.microsoft.com/office/drawing/2014/main" id="{27012E90-E5B2-4348-BA47-D3865AA4BB0E}"/>
              </a:ext>
            </a:extLst>
          </p:cNvPr>
          <p:cNvSpPr>
            <a:spLocks noGrp="1"/>
          </p:cNvSpPr>
          <p:nvPr>
            <p:ph type="body" sz="quarter" idx="10"/>
          </p:nvPr>
        </p:nvSpPr>
        <p:spPr>
          <a:xfrm>
            <a:off x="272264" y="1563638"/>
            <a:ext cx="3682220" cy="2952800"/>
          </a:xfrm>
        </p:spPr>
        <p:txBody>
          <a:bodyPr/>
          <a:lstStyle/>
          <a:p>
            <a:r>
              <a:rPr lang="en-GB" dirty="0"/>
              <a:t>100x more costly than building in accessibility at the start. (</a:t>
            </a:r>
            <a:r>
              <a:rPr lang="en-GB" dirty="0">
                <a:hlinkClick r:id="rId3"/>
              </a:rPr>
              <a:t>Deque</a:t>
            </a:r>
            <a:r>
              <a:rPr lang="en-GB" dirty="0"/>
              <a:t>)</a:t>
            </a:r>
          </a:p>
        </p:txBody>
      </p:sp>
      <p:pic>
        <p:nvPicPr>
          <p:cNvPr id="13" name="Picture 12" descr="Person pointing at the stock market graph with virtual screen">
            <a:extLst>
              <a:ext uri="{FF2B5EF4-FFF2-40B4-BE49-F238E27FC236}">
                <a16:creationId xmlns:a16="http://schemas.microsoft.com/office/drawing/2014/main" id="{A12CB9E4-08EA-4C60-85D8-04A80CB4ADB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42537" y="1205048"/>
            <a:ext cx="4429200" cy="2952800"/>
          </a:xfrm>
          <a:prstGeom prst="rect">
            <a:avLst/>
          </a:prstGeom>
        </p:spPr>
      </p:pic>
    </p:spTree>
    <p:extLst>
      <p:ext uri="{BB962C8B-B14F-4D97-AF65-F5344CB8AC3E}">
        <p14:creationId xmlns:p14="http://schemas.microsoft.com/office/powerpoint/2010/main" val="26847261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50B5-2F12-4E9B-BFCC-C0BD01AD51CE}"/>
              </a:ext>
            </a:extLst>
          </p:cNvPr>
          <p:cNvSpPr>
            <a:spLocks noGrp="1"/>
          </p:cNvSpPr>
          <p:nvPr>
            <p:ph type="title"/>
          </p:nvPr>
        </p:nvSpPr>
        <p:spPr/>
        <p:txBody>
          <a:bodyPr/>
          <a:lstStyle/>
          <a:p>
            <a:r>
              <a:rPr lang="en-GB"/>
              <a:t>How to reduce the risk</a:t>
            </a:r>
          </a:p>
        </p:txBody>
      </p:sp>
      <p:sp>
        <p:nvSpPr>
          <p:cNvPr id="3" name="Text Placeholder 2">
            <a:extLst>
              <a:ext uri="{FF2B5EF4-FFF2-40B4-BE49-F238E27FC236}">
                <a16:creationId xmlns:a16="http://schemas.microsoft.com/office/drawing/2014/main" id="{27012E90-E5B2-4348-BA47-D3865AA4BB0E}"/>
              </a:ext>
            </a:extLst>
          </p:cNvPr>
          <p:cNvSpPr>
            <a:spLocks noGrp="1"/>
          </p:cNvSpPr>
          <p:nvPr>
            <p:ph type="body" sz="quarter" idx="10"/>
          </p:nvPr>
        </p:nvSpPr>
        <p:spPr>
          <a:xfrm>
            <a:off x="272263" y="1273323"/>
            <a:ext cx="5249763" cy="3243115"/>
          </a:xfrm>
        </p:spPr>
        <p:txBody>
          <a:bodyPr/>
          <a:lstStyle/>
          <a:p>
            <a:r>
              <a:rPr lang="en-GB" dirty="0"/>
              <a:t>Treat accessibility like information security and privacy:</a:t>
            </a:r>
          </a:p>
          <a:p>
            <a:pPr marL="457200" indent="-457200">
              <a:buFont typeface="Arial" panose="020B0604020202020204" pitchFamily="34" charset="0"/>
              <a:buChar char="•"/>
            </a:pPr>
            <a:r>
              <a:rPr lang="en-GB" dirty="0"/>
              <a:t>Build expertise</a:t>
            </a:r>
          </a:p>
          <a:p>
            <a:pPr marL="457200" indent="-457200">
              <a:buFont typeface="Arial" panose="020B0604020202020204" pitchFamily="34" charset="0"/>
              <a:buChar char="•"/>
            </a:pPr>
            <a:r>
              <a:rPr lang="en-GB" dirty="0"/>
              <a:t>Plan and be proactive</a:t>
            </a:r>
          </a:p>
          <a:p>
            <a:pPr marL="457200" indent="-457200">
              <a:buFont typeface="Arial" panose="020B0604020202020204" pitchFamily="34" charset="0"/>
              <a:buChar char="•"/>
            </a:pPr>
            <a:r>
              <a:rPr lang="en-GB" dirty="0"/>
              <a:t>Apply standards.</a:t>
            </a:r>
          </a:p>
        </p:txBody>
      </p:sp>
      <p:pic>
        <p:nvPicPr>
          <p:cNvPr id="11" name="Picture 10" descr="Padlock on computer motherboard">
            <a:extLst>
              <a:ext uri="{FF2B5EF4-FFF2-40B4-BE49-F238E27FC236}">
                <a16:creationId xmlns:a16="http://schemas.microsoft.com/office/drawing/2014/main" id="{82EBD420-8459-49DA-BB4F-FBA5A79329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22025" y="2878915"/>
            <a:ext cx="2930023" cy="1955733"/>
          </a:xfrm>
          <a:prstGeom prst="rect">
            <a:avLst/>
          </a:prstGeom>
        </p:spPr>
      </p:pic>
      <p:pic>
        <p:nvPicPr>
          <p:cNvPr id="13" name="Picture 12" descr="Business person on a computer">
            <a:extLst>
              <a:ext uri="{FF2B5EF4-FFF2-40B4-BE49-F238E27FC236}">
                <a16:creationId xmlns:a16="http://schemas.microsoft.com/office/drawing/2014/main" id="{586A40B5-A07E-41BC-9C9E-B8435DFCA13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22026" y="1126564"/>
            <a:ext cx="2930023" cy="1648138"/>
          </a:xfrm>
          <a:prstGeom prst="rect">
            <a:avLst/>
          </a:prstGeom>
        </p:spPr>
      </p:pic>
    </p:spTree>
    <p:extLst>
      <p:ext uri="{BB962C8B-B14F-4D97-AF65-F5344CB8AC3E}">
        <p14:creationId xmlns:p14="http://schemas.microsoft.com/office/powerpoint/2010/main" val="38201782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50B5-2F12-4E9B-BFCC-C0BD01AD51CE}"/>
              </a:ext>
            </a:extLst>
          </p:cNvPr>
          <p:cNvSpPr>
            <a:spLocks noGrp="1"/>
          </p:cNvSpPr>
          <p:nvPr>
            <p:ph type="title"/>
          </p:nvPr>
        </p:nvSpPr>
        <p:spPr>
          <a:xfrm>
            <a:off x="263525" y="411163"/>
            <a:ext cx="8613775" cy="1152475"/>
          </a:xfrm>
        </p:spPr>
        <p:txBody>
          <a:bodyPr/>
          <a:lstStyle/>
          <a:p>
            <a:r>
              <a:rPr lang="en-GB" dirty="0"/>
              <a:t>Nobody’s complaining, so we are OK, right?</a:t>
            </a:r>
          </a:p>
        </p:txBody>
      </p:sp>
      <p:sp>
        <p:nvSpPr>
          <p:cNvPr id="3" name="Text Placeholder 2">
            <a:extLst>
              <a:ext uri="{FF2B5EF4-FFF2-40B4-BE49-F238E27FC236}">
                <a16:creationId xmlns:a16="http://schemas.microsoft.com/office/drawing/2014/main" id="{27012E90-E5B2-4348-BA47-D3865AA4BB0E}"/>
              </a:ext>
            </a:extLst>
          </p:cNvPr>
          <p:cNvSpPr>
            <a:spLocks noGrp="1"/>
          </p:cNvSpPr>
          <p:nvPr>
            <p:ph type="body" sz="quarter" idx="10"/>
          </p:nvPr>
        </p:nvSpPr>
        <p:spPr>
          <a:xfrm>
            <a:off x="272264" y="1631576"/>
            <a:ext cx="5190385" cy="2884861"/>
          </a:xfrm>
        </p:spPr>
        <p:txBody>
          <a:bodyPr/>
          <a:lstStyle/>
          <a:p>
            <a:r>
              <a:rPr lang="en-GB" sz="2800" dirty="0"/>
              <a:t>Click-Away Pound research</a:t>
            </a:r>
          </a:p>
          <a:p>
            <a:br>
              <a:rPr lang="en-GB" sz="2800" dirty="0"/>
            </a:br>
            <a:r>
              <a:rPr lang="en-GB" sz="2800" dirty="0"/>
              <a:t>“If you don’t know it’s accessible it probably isn’t.”</a:t>
            </a:r>
          </a:p>
          <a:p>
            <a:r>
              <a:rPr lang="en-GB" sz="2800" dirty="0"/>
              <a:t>Jenny Lay-</a:t>
            </a:r>
            <a:r>
              <a:rPr lang="en-GB" sz="2800" dirty="0" err="1"/>
              <a:t>Flurrie</a:t>
            </a:r>
            <a:r>
              <a:rPr lang="en-GB" sz="2800" dirty="0"/>
              <a:t>, Chief Accessibility Officer, Microsoft</a:t>
            </a:r>
          </a:p>
        </p:txBody>
      </p:sp>
      <p:pic>
        <p:nvPicPr>
          <p:cNvPr id="2050" name="Picture 2" descr="Microsoft Chief Accessibility Officer, Jenny Lay-Flurrie">
            <a:extLst>
              <a:ext uri="{FF2B5EF4-FFF2-40B4-BE49-F238E27FC236}">
                <a16:creationId xmlns:a16="http://schemas.microsoft.com/office/drawing/2014/main" id="{7D779934-3840-4521-A836-71DC8C62B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409" y="1473333"/>
            <a:ext cx="2397993" cy="3418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Click-Away Pound Survey ">
            <a:extLst>
              <a:ext uri="{FF2B5EF4-FFF2-40B4-BE49-F238E27FC236}">
                <a16:creationId xmlns:a16="http://schemas.microsoft.com/office/drawing/2014/main" id="{8DFCAF29-9D7B-4FA4-B240-40C00022B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23" y="999276"/>
            <a:ext cx="1720173" cy="17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162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28414-1FF3-49FF-9EBC-35CAE32C339B}"/>
              </a:ext>
            </a:extLst>
          </p:cNvPr>
          <p:cNvSpPr>
            <a:spLocks noGrp="1"/>
          </p:cNvSpPr>
          <p:nvPr>
            <p:ph type="title"/>
          </p:nvPr>
        </p:nvSpPr>
        <p:spPr/>
        <p:txBody>
          <a:bodyPr/>
          <a:lstStyle/>
          <a:p>
            <a:r>
              <a:rPr lang="en-GB" dirty="0"/>
              <a:t>Five themes of the ABC - recap</a:t>
            </a:r>
          </a:p>
        </p:txBody>
      </p:sp>
      <p:sp>
        <p:nvSpPr>
          <p:cNvPr id="7" name="Rectangle: Rounded Corners 6" descr="Innovation label">
            <a:extLst>
              <a:ext uri="{FF2B5EF4-FFF2-40B4-BE49-F238E27FC236}">
                <a16:creationId xmlns:a16="http://schemas.microsoft.com/office/drawing/2014/main" id="{1AE9DB42-1D9A-41B3-9AE5-C7E57D574BEC}"/>
              </a:ext>
            </a:extLst>
          </p:cNvPr>
          <p:cNvSpPr/>
          <p:nvPr/>
        </p:nvSpPr>
        <p:spPr>
          <a:xfrm>
            <a:off x="330644" y="1403110"/>
            <a:ext cx="1561044" cy="503276"/>
          </a:xfrm>
          <a:prstGeom prst="roundRect">
            <a:avLst/>
          </a:prstGeom>
          <a:solidFill>
            <a:srgbClr val="6639B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bg2"/>
                </a:solidFill>
              </a:rPr>
              <a:t>Innovation</a:t>
            </a:r>
            <a:endParaRPr lang="en-US" sz="1800" b="1" dirty="0">
              <a:solidFill>
                <a:schemeClr val="bg2"/>
              </a:solidFill>
            </a:endParaRPr>
          </a:p>
        </p:txBody>
      </p:sp>
      <p:pic>
        <p:nvPicPr>
          <p:cNvPr id="22" name="Graphic 21" descr="An light bulb with two cogs inside.">
            <a:extLst>
              <a:ext uri="{FF2B5EF4-FFF2-40B4-BE49-F238E27FC236}">
                <a16:creationId xmlns:a16="http://schemas.microsoft.com/office/drawing/2014/main" id="{20A1DEB3-DE00-7A4C-BDEB-99B93D427A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644" t="10595" r="10595" b="13644"/>
          <a:stretch/>
        </p:blipFill>
        <p:spPr>
          <a:xfrm>
            <a:off x="450370" y="2053704"/>
            <a:ext cx="1354514" cy="1354514"/>
          </a:xfrm>
          <a:prstGeom prst="rect">
            <a:avLst/>
          </a:prstGeom>
        </p:spPr>
      </p:pic>
      <p:sp>
        <p:nvSpPr>
          <p:cNvPr id="8" name="TextBox 21">
            <a:extLst>
              <a:ext uri="{FF2B5EF4-FFF2-40B4-BE49-F238E27FC236}">
                <a16:creationId xmlns:a16="http://schemas.microsoft.com/office/drawing/2014/main" id="{1EC1D72F-C524-1941-A4B0-46110832B47E}"/>
              </a:ext>
            </a:extLst>
          </p:cNvPr>
          <p:cNvSpPr txBox="1"/>
          <p:nvPr/>
        </p:nvSpPr>
        <p:spPr>
          <a:xfrm>
            <a:off x="330644" y="3532333"/>
            <a:ext cx="1561044"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dirty="0">
                <a:solidFill>
                  <a:schemeClr val="accent1"/>
                </a:solidFill>
              </a:rPr>
              <a:t>Diverse ideas create new opportunities</a:t>
            </a:r>
          </a:p>
        </p:txBody>
      </p:sp>
      <p:sp>
        <p:nvSpPr>
          <p:cNvPr id="9" name="Rectangle: Rounded Corners 8" descr="Inclusion label">
            <a:extLst>
              <a:ext uri="{FF2B5EF4-FFF2-40B4-BE49-F238E27FC236}">
                <a16:creationId xmlns:a16="http://schemas.microsoft.com/office/drawing/2014/main" id="{7230DAE5-C096-624B-B6F4-F3300431AC90}"/>
              </a:ext>
            </a:extLst>
          </p:cNvPr>
          <p:cNvSpPr/>
          <p:nvPr/>
        </p:nvSpPr>
        <p:spPr>
          <a:xfrm>
            <a:off x="2061060" y="1403110"/>
            <a:ext cx="1561045" cy="503276"/>
          </a:xfrm>
          <a:prstGeom prst="roundRect">
            <a:avLst/>
          </a:prstGeom>
          <a:solidFill>
            <a:srgbClr val="007A5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a:solidFill>
                  <a:schemeClr val="bg2"/>
                </a:solidFill>
              </a:rPr>
              <a:t>Inclusion</a:t>
            </a:r>
            <a:endParaRPr lang="en-US" sz="1800" b="1">
              <a:solidFill>
                <a:schemeClr val="bg2"/>
              </a:solidFill>
            </a:endParaRPr>
          </a:p>
        </p:txBody>
      </p:sp>
      <p:pic>
        <p:nvPicPr>
          <p:cNvPr id="19" name="Picture 18" descr="Two people high-fiving, one with a prosthetic leg.">
            <a:extLst>
              <a:ext uri="{FF2B5EF4-FFF2-40B4-BE49-F238E27FC236}">
                <a16:creationId xmlns:a16="http://schemas.microsoft.com/office/drawing/2014/main" id="{02B23150-2283-4FF0-8616-7319CCF4A3AE}"/>
              </a:ext>
            </a:extLst>
          </p:cNvPr>
          <p:cNvPicPr>
            <a:picLocks noChangeAspect="1"/>
          </p:cNvPicPr>
          <p:nvPr/>
        </p:nvPicPr>
        <p:blipFill rotWithShape="1">
          <a:blip r:embed="rId5">
            <a:extLst>
              <a:ext uri="{28A0092B-C50C-407E-A947-70E740481C1C}">
                <a14:useLocalDpi xmlns:a14="http://schemas.microsoft.com/office/drawing/2010/main" val="0"/>
              </a:ext>
            </a:extLst>
          </a:blip>
          <a:srcRect l="18144" r="63635"/>
          <a:stretch/>
        </p:blipFill>
        <p:spPr>
          <a:xfrm>
            <a:off x="2061060" y="2125091"/>
            <a:ext cx="1389900" cy="1302051"/>
          </a:xfrm>
          <a:prstGeom prst="rect">
            <a:avLst/>
          </a:prstGeom>
        </p:spPr>
      </p:pic>
      <p:sp>
        <p:nvSpPr>
          <p:cNvPr id="10" name="TextBox 19">
            <a:extLst>
              <a:ext uri="{FF2B5EF4-FFF2-40B4-BE49-F238E27FC236}">
                <a16:creationId xmlns:a16="http://schemas.microsoft.com/office/drawing/2014/main" id="{ECE88D16-7F2E-5E46-B5B3-A85F1DEC3652}"/>
              </a:ext>
            </a:extLst>
          </p:cNvPr>
          <p:cNvSpPr txBox="1"/>
          <p:nvPr/>
        </p:nvSpPr>
        <p:spPr>
          <a:xfrm>
            <a:off x="2061060" y="3526189"/>
            <a:ext cx="1561044"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a:solidFill>
                  <a:schemeClr val="accent1"/>
                </a:solidFill>
              </a:rPr>
              <a:t>Inclusive design leaves no one behind</a:t>
            </a:r>
            <a:endParaRPr lang="en-US" sz="1600">
              <a:solidFill>
                <a:schemeClr val="accent1"/>
              </a:solidFill>
            </a:endParaRPr>
          </a:p>
        </p:txBody>
      </p:sp>
      <p:sp>
        <p:nvSpPr>
          <p:cNvPr id="11" name="Rectangle: Rounded Corners 10" descr="Brand label">
            <a:extLst>
              <a:ext uri="{FF2B5EF4-FFF2-40B4-BE49-F238E27FC236}">
                <a16:creationId xmlns:a16="http://schemas.microsoft.com/office/drawing/2014/main" id="{E6EC1FAD-4EBD-CF4E-A5FC-5904D57B7593}"/>
              </a:ext>
            </a:extLst>
          </p:cNvPr>
          <p:cNvSpPr/>
          <p:nvPr/>
        </p:nvSpPr>
        <p:spPr>
          <a:xfrm>
            <a:off x="3791477" y="1403110"/>
            <a:ext cx="1561045" cy="503276"/>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a:solidFill>
                  <a:schemeClr val="bg2"/>
                </a:solidFill>
              </a:rPr>
              <a:t>Brand</a:t>
            </a:r>
            <a:endParaRPr lang="en-US" sz="1800" b="1">
              <a:solidFill>
                <a:schemeClr val="bg2"/>
              </a:solidFill>
            </a:endParaRPr>
          </a:p>
        </p:txBody>
      </p:sp>
      <p:pic>
        <p:nvPicPr>
          <p:cNvPr id="21" name="Picture 20" descr="A hand holding a star.">
            <a:extLst>
              <a:ext uri="{FF2B5EF4-FFF2-40B4-BE49-F238E27FC236}">
                <a16:creationId xmlns:a16="http://schemas.microsoft.com/office/drawing/2014/main" id="{91EB39EC-0651-034A-A3FA-56AFDAC8B2E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40191" r="38900"/>
          <a:stretch/>
        </p:blipFill>
        <p:spPr>
          <a:xfrm>
            <a:off x="3758554" y="2089081"/>
            <a:ext cx="1757954" cy="1371600"/>
          </a:xfrm>
          <a:prstGeom prst="rect">
            <a:avLst/>
          </a:prstGeom>
        </p:spPr>
      </p:pic>
      <p:sp>
        <p:nvSpPr>
          <p:cNvPr id="12" name="TextBox 20">
            <a:extLst>
              <a:ext uri="{FF2B5EF4-FFF2-40B4-BE49-F238E27FC236}">
                <a16:creationId xmlns:a16="http://schemas.microsoft.com/office/drawing/2014/main" id="{D1A681BC-C27D-5048-A0C4-F21988A07E7B}"/>
              </a:ext>
            </a:extLst>
          </p:cNvPr>
          <p:cNvSpPr txBox="1"/>
          <p:nvPr/>
        </p:nvSpPr>
        <p:spPr>
          <a:xfrm>
            <a:off x="3787245" y="3526189"/>
            <a:ext cx="1565277"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1600">
                <a:solidFill>
                  <a:schemeClr val="accent1"/>
                </a:solidFill>
              </a:rPr>
              <a:t>An inclusive brand outperforms</a:t>
            </a:r>
            <a:endParaRPr lang="en-GB" sz="1600">
              <a:solidFill>
                <a:schemeClr val="accent1"/>
              </a:solidFill>
            </a:endParaRPr>
          </a:p>
        </p:txBody>
      </p:sp>
      <p:sp>
        <p:nvSpPr>
          <p:cNvPr id="13" name="Rectangle: Rounded Corners 12" descr="Productivity label">
            <a:extLst>
              <a:ext uri="{FF2B5EF4-FFF2-40B4-BE49-F238E27FC236}">
                <a16:creationId xmlns:a16="http://schemas.microsoft.com/office/drawing/2014/main" id="{DCC5669F-27AB-9740-A0D4-A04C6B3992C2}"/>
              </a:ext>
            </a:extLst>
          </p:cNvPr>
          <p:cNvSpPr/>
          <p:nvPr/>
        </p:nvSpPr>
        <p:spPr>
          <a:xfrm>
            <a:off x="5521894" y="1403110"/>
            <a:ext cx="1561045" cy="503276"/>
          </a:xfrm>
          <a:prstGeom prst="roundRect">
            <a:avLst/>
          </a:prstGeom>
          <a:solidFill>
            <a:schemeClr val="tx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a:solidFill>
                  <a:schemeClr val="bg2"/>
                </a:solidFill>
              </a:rPr>
              <a:t>Productivity</a:t>
            </a:r>
            <a:endParaRPr lang="en-US" sz="1800" b="1">
              <a:solidFill>
                <a:schemeClr val="bg2"/>
              </a:solidFill>
            </a:endParaRPr>
          </a:p>
        </p:txBody>
      </p:sp>
      <p:pic>
        <p:nvPicPr>
          <p:cNvPr id="23" name="Graphic 22" descr="Three person with a graph arrow on the up.">
            <a:extLst>
              <a:ext uri="{FF2B5EF4-FFF2-40B4-BE49-F238E27FC236}">
                <a16:creationId xmlns:a16="http://schemas.microsoft.com/office/drawing/2014/main" id="{A30BC872-19BC-2E49-BB5C-7C914271011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4571" t="13928" r="14001" b="22929"/>
          <a:stretch/>
        </p:blipFill>
        <p:spPr>
          <a:xfrm>
            <a:off x="5609087" y="2170089"/>
            <a:ext cx="1381271" cy="1221043"/>
          </a:xfrm>
          <a:prstGeom prst="rect">
            <a:avLst/>
          </a:prstGeom>
        </p:spPr>
      </p:pic>
      <p:sp>
        <p:nvSpPr>
          <p:cNvPr id="14" name="TextBox 22">
            <a:extLst>
              <a:ext uri="{FF2B5EF4-FFF2-40B4-BE49-F238E27FC236}">
                <a16:creationId xmlns:a16="http://schemas.microsoft.com/office/drawing/2014/main" id="{79527862-FDDE-F442-87AC-2CBCE7C342A9}"/>
              </a:ext>
            </a:extLst>
          </p:cNvPr>
          <p:cNvSpPr txBox="1"/>
          <p:nvPr/>
        </p:nvSpPr>
        <p:spPr>
          <a:xfrm>
            <a:off x="5521894" y="3526189"/>
            <a:ext cx="1561044" cy="1077218"/>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a:solidFill>
                  <a:schemeClr val="accent1"/>
                </a:solidFill>
              </a:rPr>
              <a:t>Accessible solutions boost productivity </a:t>
            </a:r>
            <a:br>
              <a:rPr lang="en-GB" sz="1600">
                <a:solidFill>
                  <a:schemeClr val="accent1"/>
                </a:solidFill>
              </a:rPr>
            </a:br>
            <a:r>
              <a:rPr lang="en-GB" sz="1600">
                <a:solidFill>
                  <a:schemeClr val="accent1"/>
                </a:solidFill>
              </a:rPr>
              <a:t>for everyone</a:t>
            </a:r>
            <a:endParaRPr lang="en-US" sz="1600">
              <a:solidFill>
                <a:schemeClr val="accent1"/>
              </a:solidFill>
            </a:endParaRPr>
          </a:p>
        </p:txBody>
      </p:sp>
      <p:sp>
        <p:nvSpPr>
          <p:cNvPr id="15" name="Rectangle: Rounded Corners 14" descr="Compliance label">
            <a:extLst>
              <a:ext uri="{FF2B5EF4-FFF2-40B4-BE49-F238E27FC236}">
                <a16:creationId xmlns:a16="http://schemas.microsoft.com/office/drawing/2014/main" id="{FB108A4E-1C9F-B043-9911-8B2543AE5B47}"/>
              </a:ext>
            </a:extLst>
          </p:cNvPr>
          <p:cNvSpPr/>
          <p:nvPr/>
        </p:nvSpPr>
        <p:spPr>
          <a:xfrm>
            <a:off x="7252311" y="1403110"/>
            <a:ext cx="1561045" cy="503276"/>
          </a:xfrm>
          <a:prstGeom prst="roundRect">
            <a:avLst/>
          </a:prstGeom>
          <a:solidFill>
            <a:srgbClr val="F7CA3F"/>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a:solidFill>
                  <a:schemeClr val="tx1">
                    <a:lumMod val="75000"/>
                  </a:schemeClr>
                </a:solidFill>
              </a:rPr>
              <a:t>Compliance</a:t>
            </a:r>
            <a:endParaRPr lang="en-US" sz="1800" b="1">
              <a:solidFill>
                <a:schemeClr val="tx1">
                  <a:lumMod val="75000"/>
                </a:schemeClr>
              </a:solidFill>
            </a:endParaRPr>
          </a:p>
        </p:txBody>
      </p:sp>
      <p:pic>
        <p:nvPicPr>
          <p:cNvPr id="18" name="Picture 17" descr="A shield icon with a tick in the middle.">
            <a:extLst>
              <a:ext uri="{FF2B5EF4-FFF2-40B4-BE49-F238E27FC236}">
                <a16:creationId xmlns:a16="http://schemas.microsoft.com/office/drawing/2014/main" id="{3DECF8F4-796D-2244-B065-6B9887A20BCD}"/>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l="84303" t="-1993" r="-2871" b="1993"/>
          <a:stretch/>
        </p:blipFill>
        <p:spPr>
          <a:xfrm>
            <a:off x="7393391" y="2143490"/>
            <a:ext cx="1419965" cy="1247642"/>
          </a:xfrm>
          <a:prstGeom prst="rect">
            <a:avLst/>
          </a:prstGeom>
        </p:spPr>
      </p:pic>
      <p:sp>
        <p:nvSpPr>
          <p:cNvPr id="16" name="TextBox 23">
            <a:extLst>
              <a:ext uri="{FF2B5EF4-FFF2-40B4-BE49-F238E27FC236}">
                <a16:creationId xmlns:a16="http://schemas.microsoft.com/office/drawing/2014/main" id="{10166744-4E60-084F-9624-67D8EEFA8D28}"/>
              </a:ext>
            </a:extLst>
          </p:cNvPr>
          <p:cNvSpPr txBox="1"/>
          <p:nvPr/>
        </p:nvSpPr>
        <p:spPr>
          <a:xfrm>
            <a:off x="7252310" y="3526188"/>
            <a:ext cx="1319720"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a:solidFill>
                  <a:schemeClr val="accent1"/>
                </a:solidFill>
              </a:rPr>
              <a:t>Raising the bar reduces the risks</a:t>
            </a:r>
            <a:endParaRPr lang="en-US" sz="1600">
              <a:solidFill>
                <a:schemeClr val="accent1"/>
              </a:solidFill>
            </a:endParaRPr>
          </a:p>
        </p:txBody>
      </p:sp>
    </p:spTree>
    <p:extLst>
      <p:ext uri="{BB962C8B-B14F-4D97-AF65-F5344CB8AC3E}">
        <p14:creationId xmlns:p14="http://schemas.microsoft.com/office/powerpoint/2010/main" val="19326296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7604-C1B8-46B1-AECF-7D67B80C5A46}"/>
              </a:ext>
            </a:extLst>
          </p:cNvPr>
          <p:cNvSpPr>
            <a:spLocks noGrp="1"/>
          </p:cNvSpPr>
          <p:nvPr>
            <p:ph type="title"/>
          </p:nvPr>
        </p:nvSpPr>
        <p:spPr/>
        <p:txBody>
          <a:bodyPr/>
          <a:lstStyle/>
          <a:p>
            <a:r>
              <a:rPr lang="en-GB" dirty="0"/>
              <a:t>It’s more than just technology….</a:t>
            </a:r>
          </a:p>
        </p:txBody>
      </p:sp>
      <p:pic>
        <p:nvPicPr>
          <p:cNvPr id="9" name="Picture 8" descr="A man in a wheelchair attending an event">
            <a:extLst>
              <a:ext uri="{FF2B5EF4-FFF2-40B4-BE49-F238E27FC236}">
                <a16:creationId xmlns:a16="http://schemas.microsoft.com/office/drawing/2014/main" id="{670B3ACE-51D9-40EE-B427-DC30F536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5" y="1038037"/>
            <a:ext cx="2318934" cy="3478401"/>
          </a:xfrm>
          <a:prstGeom prst="rect">
            <a:avLst/>
          </a:prstGeom>
        </p:spPr>
      </p:pic>
      <p:pic>
        <p:nvPicPr>
          <p:cNvPr id="13" name="Picture 12" descr="A group of people in a room, with a range of disabilities, including a wheelchair user and a blind man with a guide dog">
            <a:extLst>
              <a:ext uri="{FF2B5EF4-FFF2-40B4-BE49-F238E27FC236}">
                <a16:creationId xmlns:a16="http://schemas.microsoft.com/office/drawing/2014/main" id="{6AFB04EC-54D7-4B71-A4A5-858A27620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945" y="1038037"/>
            <a:ext cx="2318934" cy="3478401"/>
          </a:xfrm>
          <a:prstGeom prst="rect">
            <a:avLst/>
          </a:prstGeom>
        </p:spPr>
      </p:pic>
      <p:pic>
        <p:nvPicPr>
          <p:cNvPr id="15" name="Picture 14" descr="A person in a wheelchair talking to colleagues">
            <a:extLst>
              <a:ext uri="{FF2B5EF4-FFF2-40B4-BE49-F238E27FC236}">
                <a16:creationId xmlns:a16="http://schemas.microsoft.com/office/drawing/2014/main" id="{A1F27BAD-6C71-4276-AA9D-929480938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541" y="1038037"/>
            <a:ext cx="2318934" cy="3478401"/>
          </a:xfrm>
          <a:prstGeom prst="rect">
            <a:avLst/>
          </a:prstGeom>
        </p:spPr>
      </p:pic>
    </p:spTree>
    <p:extLst>
      <p:ext uri="{BB962C8B-B14F-4D97-AF65-F5344CB8AC3E}">
        <p14:creationId xmlns:p14="http://schemas.microsoft.com/office/powerpoint/2010/main" val="5835324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3816-2C6E-415D-BC42-867F2A0D59D2}"/>
              </a:ext>
            </a:extLst>
          </p:cNvPr>
          <p:cNvSpPr>
            <a:spLocks noGrp="1"/>
          </p:cNvSpPr>
          <p:nvPr>
            <p:ph type="title"/>
          </p:nvPr>
        </p:nvSpPr>
        <p:spPr>
          <a:xfrm>
            <a:off x="263525" y="411163"/>
            <a:ext cx="8613775" cy="611187"/>
          </a:xfrm>
        </p:spPr>
        <p:txBody>
          <a:bodyPr wrap="square" anchor="t">
            <a:normAutofit/>
          </a:bodyPr>
          <a:lstStyle/>
          <a:p>
            <a:r>
              <a:rPr lang="en-GB"/>
              <a:t>What next?</a:t>
            </a:r>
          </a:p>
        </p:txBody>
      </p:sp>
      <p:sp>
        <p:nvSpPr>
          <p:cNvPr id="76" name="Text Placeholder 2">
            <a:extLst>
              <a:ext uri="{FF2B5EF4-FFF2-40B4-BE49-F238E27FC236}">
                <a16:creationId xmlns:a16="http://schemas.microsoft.com/office/drawing/2014/main" id="{610BF343-0F34-40AF-A57B-97563FE64EDD}"/>
              </a:ext>
            </a:extLst>
          </p:cNvPr>
          <p:cNvSpPr>
            <a:spLocks noGrp="1"/>
          </p:cNvSpPr>
          <p:nvPr>
            <p:ph type="body" sz="quarter" idx="10"/>
          </p:nvPr>
        </p:nvSpPr>
        <p:spPr>
          <a:xfrm>
            <a:off x="266528" y="1664814"/>
            <a:ext cx="4753223" cy="2851624"/>
          </a:xfrm>
        </p:spPr>
        <p:txBody>
          <a:bodyPr/>
          <a:lstStyle/>
          <a:p>
            <a:r>
              <a:rPr lang="en-US" dirty="0"/>
              <a:t>We’ve discussed the ‘why’. Now, we need to start thinking about the ‘how’.</a:t>
            </a:r>
          </a:p>
        </p:txBody>
      </p:sp>
      <p:pic>
        <p:nvPicPr>
          <p:cNvPr id="4" name="Picture 3" descr="A short man and blind woman engaging in a conversation around a table">
            <a:extLst>
              <a:ext uri="{FF2B5EF4-FFF2-40B4-BE49-F238E27FC236}">
                <a16:creationId xmlns:a16="http://schemas.microsoft.com/office/drawing/2014/main" id="{3315443A-CD4A-4127-8E95-EF642289387E}"/>
              </a:ext>
            </a:extLst>
          </p:cNvPr>
          <p:cNvPicPr>
            <a:picLocks noChangeAspect="1"/>
          </p:cNvPicPr>
          <p:nvPr/>
        </p:nvPicPr>
        <p:blipFill rotWithShape="1">
          <a:blip r:embed="rId3">
            <a:extLst>
              <a:ext uri="{28A0092B-C50C-407E-A947-70E740481C1C}">
                <a14:useLocalDpi xmlns:a14="http://schemas.microsoft.com/office/drawing/2010/main" val="0"/>
              </a:ext>
            </a:extLst>
          </a:blip>
          <a:srcRect l="16079" r="-2" b="-2"/>
          <a:stretch/>
        </p:blipFill>
        <p:spPr>
          <a:xfrm>
            <a:off x="5292080" y="1664814"/>
            <a:ext cx="3585220" cy="2851624"/>
          </a:xfrm>
          <a:prstGeom prst="rect">
            <a:avLst/>
          </a:prstGeom>
          <a:noFill/>
        </p:spPr>
      </p:pic>
    </p:spTree>
    <p:extLst>
      <p:ext uri="{BB962C8B-B14F-4D97-AF65-F5344CB8AC3E}">
        <p14:creationId xmlns:p14="http://schemas.microsoft.com/office/powerpoint/2010/main" val="9078043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00833-FB73-4FF3-A628-D5E87849FAC1}"/>
              </a:ext>
            </a:extLst>
          </p:cNvPr>
          <p:cNvSpPr>
            <a:spLocks noGrp="1"/>
          </p:cNvSpPr>
          <p:nvPr>
            <p:ph type="title"/>
          </p:nvPr>
        </p:nvSpPr>
        <p:spPr>
          <a:xfrm>
            <a:off x="263525" y="-611187"/>
            <a:ext cx="8613775" cy="611187"/>
          </a:xfrm>
        </p:spPr>
        <p:txBody>
          <a:bodyPr vert="horz" wrap="square" lIns="0" tIns="0" rIns="91440" bIns="45720" numCol="1" anchor="b" anchorCtr="0" compatLnSpc="1">
            <a:prstTxWarp prst="textNoShape">
              <a:avLst/>
            </a:prstTxWarp>
            <a:noAutofit/>
          </a:bodyPr>
          <a:lstStyle/>
          <a:p>
            <a:r>
              <a:rPr lang="en-GB" dirty="0"/>
              <a:t>Get in touch</a:t>
            </a:r>
            <a:br>
              <a:rPr lang="en-GB" dirty="0"/>
            </a:br>
            <a:endParaRPr lang="en-GB" dirty="0"/>
          </a:p>
        </p:txBody>
      </p:sp>
    </p:spTree>
    <p:extLst>
      <p:ext uri="{BB962C8B-B14F-4D97-AF65-F5344CB8AC3E}">
        <p14:creationId xmlns:p14="http://schemas.microsoft.com/office/powerpoint/2010/main" val="14163123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28414-1FF3-49FF-9EBC-35CAE32C339B}"/>
              </a:ext>
            </a:extLst>
          </p:cNvPr>
          <p:cNvSpPr>
            <a:spLocks noGrp="1"/>
          </p:cNvSpPr>
          <p:nvPr>
            <p:ph type="title"/>
          </p:nvPr>
        </p:nvSpPr>
        <p:spPr/>
        <p:txBody>
          <a:bodyPr/>
          <a:lstStyle/>
          <a:p>
            <a:r>
              <a:rPr lang="en-GB" dirty="0"/>
              <a:t>Five themes of the ABC</a:t>
            </a:r>
          </a:p>
        </p:txBody>
      </p:sp>
      <p:sp>
        <p:nvSpPr>
          <p:cNvPr id="7" name="Rectangle: Rounded Corners 6" descr="Innovation label">
            <a:extLst>
              <a:ext uri="{FF2B5EF4-FFF2-40B4-BE49-F238E27FC236}">
                <a16:creationId xmlns:a16="http://schemas.microsoft.com/office/drawing/2014/main" id="{1AE9DB42-1D9A-41B3-9AE5-C7E57D574BEC}"/>
              </a:ext>
            </a:extLst>
          </p:cNvPr>
          <p:cNvSpPr/>
          <p:nvPr/>
        </p:nvSpPr>
        <p:spPr>
          <a:xfrm>
            <a:off x="330644" y="1403110"/>
            <a:ext cx="1561044" cy="503276"/>
          </a:xfrm>
          <a:prstGeom prst="roundRect">
            <a:avLst/>
          </a:prstGeom>
          <a:solidFill>
            <a:srgbClr val="6639B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bg2"/>
                </a:solidFill>
              </a:rPr>
              <a:t>Innovation</a:t>
            </a:r>
            <a:endParaRPr lang="en-US" sz="1800" b="1" dirty="0">
              <a:solidFill>
                <a:schemeClr val="bg2"/>
              </a:solidFill>
            </a:endParaRPr>
          </a:p>
        </p:txBody>
      </p:sp>
      <p:pic>
        <p:nvPicPr>
          <p:cNvPr id="22" name="Graphic 21" descr="An light bulb with two cogs inside.">
            <a:extLst>
              <a:ext uri="{FF2B5EF4-FFF2-40B4-BE49-F238E27FC236}">
                <a16:creationId xmlns:a16="http://schemas.microsoft.com/office/drawing/2014/main" id="{30F06A3C-EF06-8A4F-84B6-351881E751A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644" t="10595" r="10595" b="13644"/>
          <a:stretch/>
        </p:blipFill>
        <p:spPr>
          <a:xfrm>
            <a:off x="450370" y="2053704"/>
            <a:ext cx="1354514" cy="1354514"/>
          </a:xfrm>
          <a:prstGeom prst="rect">
            <a:avLst/>
          </a:prstGeom>
        </p:spPr>
      </p:pic>
      <p:sp>
        <p:nvSpPr>
          <p:cNvPr id="8" name="TextBox 21">
            <a:extLst>
              <a:ext uri="{FF2B5EF4-FFF2-40B4-BE49-F238E27FC236}">
                <a16:creationId xmlns:a16="http://schemas.microsoft.com/office/drawing/2014/main" id="{1EC1D72F-C524-1941-A4B0-46110832B47E}"/>
              </a:ext>
            </a:extLst>
          </p:cNvPr>
          <p:cNvSpPr txBox="1"/>
          <p:nvPr/>
        </p:nvSpPr>
        <p:spPr>
          <a:xfrm>
            <a:off x="330644" y="3532333"/>
            <a:ext cx="1561044"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dirty="0">
                <a:solidFill>
                  <a:schemeClr val="accent1"/>
                </a:solidFill>
              </a:rPr>
              <a:t>Diverse ideas create new opportunities</a:t>
            </a:r>
          </a:p>
        </p:txBody>
      </p:sp>
      <p:sp>
        <p:nvSpPr>
          <p:cNvPr id="9" name="Rectangle: Rounded Corners 8" descr="Inclusion label">
            <a:extLst>
              <a:ext uri="{FF2B5EF4-FFF2-40B4-BE49-F238E27FC236}">
                <a16:creationId xmlns:a16="http://schemas.microsoft.com/office/drawing/2014/main" id="{7230DAE5-C096-624B-B6F4-F3300431AC90}"/>
              </a:ext>
            </a:extLst>
          </p:cNvPr>
          <p:cNvSpPr/>
          <p:nvPr/>
        </p:nvSpPr>
        <p:spPr>
          <a:xfrm>
            <a:off x="2061060" y="1403110"/>
            <a:ext cx="1561045" cy="503276"/>
          </a:xfrm>
          <a:prstGeom prst="roundRect">
            <a:avLst/>
          </a:prstGeom>
          <a:solidFill>
            <a:srgbClr val="007A5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bg2"/>
                </a:solidFill>
              </a:rPr>
              <a:t>Inclusion</a:t>
            </a:r>
            <a:endParaRPr lang="en-US" sz="1800" b="1" dirty="0">
              <a:solidFill>
                <a:schemeClr val="bg2"/>
              </a:solidFill>
            </a:endParaRPr>
          </a:p>
        </p:txBody>
      </p:sp>
      <p:pic>
        <p:nvPicPr>
          <p:cNvPr id="19" name="Picture 18" descr="Two people high-fiving, one with a prosthetic leg.">
            <a:extLst>
              <a:ext uri="{FF2B5EF4-FFF2-40B4-BE49-F238E27FC236}">
                <a16:creationId xmlns:a16="http://schemas.microsoft.com/office/drawing/2014/main" id="{02B23150-2283-4FF0-8616-7319CCF4A3AE}"/>
              </a:ext>
            </a:extLst>
          </p:cNvPr>
          <p:cNvPicPr>
            <a:picLocks noChangeAspect="1"/>
          </p:cNvPicPr>
          <p:nvPr/>
        </p:nvPicPr>
        <p:blipFill rotWithShape="1">
          <a:blip r:embed="rId5">
            <a:extLst>
              <a:ext uri="{28A0092B-C50C-407E-A947-70E740481C1C}">
                <a14:useLocalDpi xmlns:a14="http://schemas.microsoft.com/office/drawing/2010/main" val="0"/>
              </a:ext>
            </a:extLst>
          </a:blip>
          <a:srcRect l="18144" r="63635"/>
          <a:stretch/>
        </p:blipFill>
        <p:spPr>
          <a:xfrm>
            <a:off x="2061060" y="2125091"/>
            <a:ext cx="1389900" cy="1302051"/>
          </a:xfrm>
          <a:prstGeom prst="rect">
            <a:avLst/>
          </a:prstGeom>
        </p:spPr>
      </p:pic>
      <p:sp>
        <p:nvSpPr>
          <p:cNvPr id="10" name="TextBox 19">
            <a:extLst>
              <a:ext uri="{FF2B5EF4-FFF2-40B4-BE49-F238E27FC236}">
                <a16:creationId xmlns:a16="http://schemas.microsoft.com/office/drawing/2014/main" id="{ECE88D16-7F2E-5E46-B5B3-A85F1DEC3652}"/>
              </a:ext>
            </a:extLst>
          </p:cNvPr>
          <p:cNvSpPr txBox="1"/>
          <p:nvPr/>
        </p:nvSpPr>
        <p:spPr>
          <a:xfrm>
            <a:off x="2061060" y="3526189"/>
            <a:ext cx="1561044"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dirty="0">
                <a:solidFill>
                  <a:schemeClr val="accent1"/>
                </a:solidFill>
              </a:rPr>
              <a:t>Inclusive design leaves no one behind</a:t>
            </a:r>
            <a:endParaRPr lang="en-US" sz="1600" dirty="0">
              <a:solidFill>
                <a:schemeClr val="accent1"/>
              </a:solidFill>
            </a:endParaRPr>
          </a:p>
        </p:txBody>
      </p:sp>
      <p:sp>
        <p:nvSpPr>
          <p:cNvPr id="11" name="Rectangle: Rounded Corners 10" descr="Brand label">
            <a:extLst>
              <a:ext uri="{FF2B5EF4-FFF2-40B4-BE49-F238E27FC236}">
                <a16:creationId xmlns:a16="http://schemas.microsoft.com/office/drawing/2014/main" id="{E6EC1FAD-4EBD-CF4E-A5FC-5904D57B7593}"/>
              </a:ext>
            </a:extLst>
          </p:cNvPr>
          <p:cNvSpPr/>
          <p:nvPr/>
        </p:nvSpPr>
        <p:spPr>
          <a:xfrm>
            <a:off x="3791477" y="1403110"/>
            <a:ext cx="1561045" cy="503276"/>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bg2"/>
                </a:solidFill>
              </a:rPr>
              <a:t>Brand</a:t>
            </a:r>
            <a:endParaRPr lang="en-US" sz="1800" b="1" dirty="0">
              <a:solidFill>
                <a:schemeClr val="bg2"/>
              </a:solidFill>
            </a:endParaRPr>
          </a:p>
        </p:txBody>
      </p:sp>
      <p:pic>
        <p:nvPicPr>
          <p:cNvPr id="21" name="Picture 20" descr="A hand holding a star.">
            <a:extLst>
              <a:ext uri="{FF2B5EF4-FFF2-40B4-BE49-F238E27FC236}">
                <a16:creationId xmlns:a16="http://schemas.microsoft.com/office/drawing/2014/main" id="{91EB39EC-0651-034A-A3FA-56AFDAC8B2E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40191" r="38900"/>
          <a:stretch/>
        </p:blipFill>
        <p:spPr>
          <a:xfrm>
            <a:off x="3758554" y="2089081"/>
            <a:ext cx="1757954" cy="1371600"/>
          </a:xfrm>
          <a:prstGeom prst="rect">
            <a:avLst/>
          </a:prstGeom>
        </p:spPr>
      </p:pic>
      <p:sp>
        <p:nvSpPr>
          <p:cNvPr id="12" name="TextBox 20">
            <a:extLst>
              <a:ext uri="{FF2B5EF4-FFF2-40B4-BE49-F238E27FC236}">
                <a16:creationId xmlns:a16="http://schemas.microsoft.com/office/drawing/2014/main" id="{D1A681BC-C27D-5048-A0C4-F21988A07E7B}"/>
              </a:ext>
            </a:extLst>
          </p:cNvPr>
          <p:cNvSpPr txBox="1"/>
          <p:nvPr/>
        </p:nvSpPr>
        <p:spPr>
          <a:xfrm>
            <a:off x="3787245" y="3526189"/>
            <a:ext cx="1565277"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1600" dirty="0">
                <a:solidFill>
                  <a:schemeClr val="accent1"/>
                </a:solidFill>
              </a:rPr>
              <a:t>An inclusive brand outperforms</a:t>
            </a:r>
            <a:endParaRPr lang="en-GB" sz="1600" dirty="0">
              <a:solidFill>
                <a:schemeClr val="accent1"/>
              </a:solidFill>
            </a:endParaRPr>
          </a:p>
        </p:txBody>
      </p:sp>
      <p:sp>
        <p:nvSpPr>
          <p:cNvPr id="13" name="Rectangle: Rounded Corners 12" descr="Productivity label">
            <a:extLst>
              <a:ext uri="{FF2B5EF4-FFF2-40B4-BE49-F238E27FC236}">
                <a16:creationId xmlns:a16="http://schemas.microsoft.com/office/drawing/2014/main" id="{DCC5669F-27AB-9740-A0D4-A04C6B3992C2}"/>
              </a:ext>
            </a:extLst>
          </p:cNvPr>
          <p:cNvSpPr/>
          <p:nvPr/>
        </p:nvSpPr>
        <p:spPr>
          <a:xfrm>
            <a:off x="5521894" y="1403110"/>
            <a:ext cx="1561045" cy="503276"/>
          </a:xfrm>
          <a:prstGeom prst="roundRect">
            <a:avLst/>
          </a:prstGeom>
          <a:solidFill>
            <a:schemeClr val="tx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bg2"/>
                </a:solidFill>
              </a:rPr>
              <a:t>Productivity</a:t>
            </a:r>
            <a:endParaRPr lang="en-US" sz="1800" b="1" dirty="0">
              <a:solidFill>
                <a:schemeClr val="bg2"/>
              </a:solidFill>
            </a:endParaRPr>
          </a:p>
        </p:txBody>
      </p:sp>
      <p:pic>
        <p:nvPicPr>
          <p:cNvPr id="23" name="Graphic 22" descr="Three person with a graph arrow on the up.">
            <a:extLst>
              <a:ext uri="{FF2B5EF4-FFF2-40B4-BE49-F238E27FC236}">
                <a16:creationId xmlns:a16="http://schemas.microsoft.com/office/drawing/2014/main" id="{4CA3EB37-654E-6B46-8A04-652E55382D5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4571" t="13928" r="14001" b="22929"/>
          <a:stretch/>
        </p:blipFill>
        <p:spPr>
          <a:xfrm>
            <a:off x="5609087" y="2170089"/>
            <a:ext cx="1381271" cy="1221043"/>
          </a:xfrm>
          <a:prstGeom prst="rect">
            <a:avLst/>
          </a:prstGeom>
        </p:spPr>
      </p:pic>
      <p:sp>
        <p:nvSpPr>
          <p:cNvPr id="14" name="TextBox 22">
            <a:extLst>
              <a:ext uri="{FF2B5EF4-FFF2-40B4-BE49-F238E27FC236}">
                <a16:creationId xmlns:a16="http://schemas.microsoft.com/office/drawing/2014/main" id="{79527862-FDDE-F442-87AC-2CBCE7C342A9}"/>
              </a:ext>
            </a:extLst>
          </p:cNvPr>
          <p:cNvSpPr txBox="1"/>
          <p:nvPr/>
        </p:nvSpPr>
        <p:spPr>
          <a:xfrm>
            <a:off x="5521894" y="3526189"/>
            <a:ext cx="1561044" cy="1077218"/>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dirty="0">
                <a:solidFill>
                  <a:schemeClr val="accent1"/>
                </a:solidFill>
              </a:rPr>
              <a:t>Accessible solutions boost productivity </a:t>
            </a:r>
            <a:br>
              <a:rPr lang="en-GB" sz="1600" dirty="0">
                <a:solidFill>
                  <a:schemeClr val="accent1"/>
                </a:solidFill>
              </a:rPr>
            </a:br>
            <a:r>
              <a:rPr lang="en-GB" sz="1600" dirty="0">
                <a:solidFill>
                  <a:schemeClr val="accent1"/>
                </a:solidFill>
              </a:rPr>
              <a:t>for everyone</a:t>
            </a:r>
            <a:endParaRPr lang="en-US" sz="1600" dirty="0">
              <a:solidFill>
                <a:schemeClr val="accent1"/>
              </a:solidFill>
            </a:endParaRPr>
          </a:p>
        </p:txBody>
      </p:sp>
      <p:sp>
        <p:nvSpPr>
          <p:cNvPr id="15" name="Rectangle: Rounded Corners 14" descr="Compliance label">
            <a:extLst>
              <a:ext uri="{FF2B5EF4-FFF2-40B4-BE49-F238E27FC236}">
                <a16:creationId xmlns:a16="http://schemas.microsoft.com/office/drawing/2014/main" id="{FB108A4E-1C9F-B043-9911-8B2543AE5B47}"/>
              </a:ext>
            </a:extLst>
          </p:cNvPr>
          <p:cNvSpPr/>
          <p:nvPr/>
        </p:nvSpPr>
        <p:spPr>
          <a:xfrm>
            <a:off x="7252311" y="1403110"/>
            <a:ext cx="1561045" cy="503276"/>
          </a:xfrm>
          <a:prstGeom prst="roundRect">
            <a:avLst/>
          </a:prstGeom>
          <a:solidFill>
            <a:srgbClr val="F7CA3F"/>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800" b="1" dirty="0">
                <a:solidFill>
                  <a:schemeClr val="tx1">
                    <a:lumMod val="75000"/>
                  </a:schemeClr>
                </a:solidFill>
              </a:rPr>
              <a:t>Compliance</a:t>
            </a:r>
            <a:endParaRPr lang="en-US" sz="1800" b="1" dirty="0">
              <a:solidFill>
                <a:schemeClr val="tx1">
                  <a:lumMod val="75000"/>
                </a:schemeClr>
              </a:solidFill>
            </a:endParaRPr>
          </a:p>
        </p:txBody>
      </p:sp>
      <p:pic>
        <p:nvPicPr>
          <p:cNvPr id="18" name="Picture 17" descr="A shield icon with a tick in the middle.">
            <a:extLst>
              <a:ext uri="{FF2B5EF4-FFF2-40B4-BE49-F238E27FC236}">
                <a16:creationId xmlns:a16="http://schemas.microsoft.com/office/drawing/2014/main" id="{3DECF8F4-796D-2244-B065-6B9887A20BCD}"/>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l="84303" t="-1993" r="-2871" b="1993"/>
          <a:stretch/>
        </p:blipFill>
        <p:spPr>
          <a:xfrm>
            <a:off x="7393391" y="2143490"/>
            <a:ext cx="1419965" cy="1247642"/>
          </a:xfrm>
          <a:prstGeom prst="rect">
            <a:avLst/>
          </a:prstGeom>
        </p:spPr>
      </p:pic>
      <p:sp>
        <p:nvSpPr>
          <p:cNvPr id="16" name="TextBox 23">
            <a:extLst>
              <a:ext uri="{FF2B5EF4-FFF2-40B4-BE49-F238E27FC236}">
                <a16:creationId xmlns:a16="http://schemas.microsoft.com/office/drawing/2014/main" id="{10166744-4E60-084F-9624-67D8EEFA8D28}"/>
              </a:ext>
            </a:extLst>
          </p:cNvPr>
          <p:cNvSpPr txBox="1"/>
          <p:nvPr/>
        </p:nvSpPr>
        <p:spPr>
          <a:xfrm>
            <a:off x="7252310" y="3526188"/>
            <a:ext cx="1319720" cy="830997"/>
          </a:xfrm>
          <a:prstGeom prst="rect">
            <a:avLst/>
          </a:prstGeom>
          <a:noFill/>
          <a:effectLst/>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GB" sz="1600" dirty="0">
                <a:solidFill>
                  <a:schemeClr val="accent1"/>
                </a:solidFill>
              </a:rPr>
              <a:t>Raising the bar reduces the risks</a:t>
            </a:r>
            <a:endParaRPr lang="en-US" sz="1600" dirty="0">
              <a:solidFill>
                <a:schemeClr val="accent1"/>
              </a:solidFill>
            </a:endParaRPr>
          </a:p>
        </p:txBody>
      </p:sp>
    </p:spTree>
    <p:extLst>
      <p:ext uri="{BB962C8B-B14F-4D97-AF65-F5344CB8AC3E}">
        <p14:creationId xmlns:p14="http://schemas.microsoft.com/office/powerpoint/2010/main" val="338548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1CE0D-E22E-2943-BAF1-3ADD2CB7BB3F}"/>
              </a:ext>
            </a:extLst>
          </p:cNvPr>
          <p:cNvSpPr>
            <a:spLocks noGrp="1"/>
          </p:cNvSpPr>
          <p:nvPr>
            <p:ph type="title"/>
          </p:nvPr>
        </p:nvSpPr>
        <p:spPr>
          <a:xfrm>
            <a:off x="263525" y="411164"/>
            <a:ext cx="8613775" cy="349760"/>
          </a:xfrm>
        </p:spPr>
        <p:txBody>
          <a:bodyPr/>
          <a:lstStyle/>
          <a:p>
            <a:r>
              <a:rPr lang="en-US" sz="2400" dirty="0"/>
              <a:t>Innovation</a:t>
            </a:r>
            <a:br>
              <a:rPr lang="en-US" sz="2400" dirty="0"/>
            </a:br>
            <a:endParaRPr lang="en-US" sz="2400" dirty="0"/>
          </a:p>
        </p:txBody>
      </p:sp>
      <p:sp>
        <p:nvSpPr>
          <p:cNvPr id="7" name="Rectangle: Rounded Corners 6" descr="Innovation label">
            <a:extLst>
              <a:ext uri="{FF2B5EF4-FFF2-40B4-BE49-F238E27FC236}">
                <a16:creationId xmlns:a16="http://schemas.microsoft.com/office/drawing/2014/main" id="{1AE9DB42-1D9A-41B3-9AE5-C7E57D574BEC}"/>
              </a:ext>
            </a:extLst>
          </p:cNvPr>
          <p:cNvSpPr/>
          <p:nvPr/>
        </p:nvSpPr>
        <p:spPr>
          <a:xfrm>
            <a:off x="263524" y="334406"/>
            <a:ext cx="2784476" cy="1037194"/>
          </a:xfrm>
          <a:prstGeom prst="roundRect">
            <a:avLst/>
          </a:prstGeom>
          <a:solidFill>
            <a:srgbClr val="6639B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2"/>
                </a:solidFill>
              </a:rPr>
              <a:t>Innovation</a:t>
            </a:r>
            <a:endParaRPr lang="en-US" sz="3200" b="1" dirty="0">
              <a:solidFill>
                <a:schemeClr val="bg2"/>
              </a:solidFill>
            </a:endParaRPr>
          </a:p>
        </p:txBody>
      </p:sp>
      <p:sp>
        <p:nvSpPr>
          <p:cNvPr id="22" name="TextBox 21">
            <a:extLst>
              <a:ext uri="{FF2B5EF4-FFF2-40B4-BE49-F238E27FC236}">
                <a16:creationId xmlns:a16="http://schemas.microsoft.com/office/drawing/2014/main" id="{1EC1D72F-C524-1941-A4B0-46110832B47E}"/>
              </a:ext>
            </a:extLst>
          </p:cNvPr>
          <p:cNvSpPr txBox="1"/>
          <p:nvPr/>
        </p:nvSpPr>
        <p:spPr>
          <a:xfrm>
            <a:off x="878775" y="2446475"/>
            <a:ext cx="3537040" cy="954107"/>
          </a:xfrm>
          <a:prstGeom prst="rect">
            <a:avLst/>
          </a:prstGeom>
          <a:noFill/>
          <a:effectLst/>
        </p:spPr>
        <p:txBody>
          <a:bodyPr wrap="square" rtlCol="0">
            <a:spAutoFit/>
          </a:bodyPr>
          <a:lstStyle/>
          <a:p>
            <a:r>
              <a:rPr lang="en-GB" sz="2800" dirty="0">
                <a:solidFill>
                  <a:schemeClr val="accent1"/>
                </a:solidFill>
              </a:rPr>
              <a:t>Diverse ideas create new opportunities</a:t>
            </a:r>
          </a:p>
        </p:txBody>
      </p:sp>
      <p:pic>
        <p:nvPicPr>
          <p:cNvPr id="11" name="Graphic 10" descr="An light bulb with two cogs inside.">
            <a:extLst>
              <a:ext uri="{FF2B5EF4-FFF2-40B4-BE49-F238E27FC236}">
                <a16:creationId xmlns:a16="http://schemas.microsoft.com/office/drawing/2014/main" id="{ADAB5BE8-3321-424E-BEC0-3F87D4E1F18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644" t="10595" r="10595" b="13644"/>
          <a:stretch/>
        </p:blipFill>
        <p:spPr>
          <a:xfrm>
            <a:off x="5291111" y="1337556"/>
            <a:ext cx="2974114" cy="2974114"/>
          </a:xfrm>
          <a:prstGeom prst="rect">
            <a:avLst/>
          </a:prstGeom>
        </p:spPr>
      </p:pic>
    </p:spTree>
    <p:extLst>
      <p:ext uri="{BB962C8B-B14F-4D97-AF65-F5344CB8AC3E}">
        <p14:creationId xmlns:p14="http://schemas.microsoft.com/office/powerpoint/2010/main" val="34313899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11163"/>
            <a:ext cx="8613775" cy="611187"/>
          </a:xfrm>
        </p:spPr>
        <p:txBody>
          <a:bodyPr wrap="square" anchor="t">
            <a:normAutofit/>
          </a:bodyPr>
          <a:lstStyle/>
          <a:p>
            <a:r>
              <a:rPr lang="en-GB" dirty="0"/>
              <a:t>Innovation starts with people…</a:t>
            </a:r>
          </a:p>
        </p:txBody>
      </p:sp>
      <p:sp>
        <p:nvSpPr>
          <p:cNvPr id="25" name="Text Placeholder 2">
            <a:extLst>
              <a:ext uri="{FF2B5EF4-FFF2-40B4-BE49-F238E27FC236}">
                <a16:creationId xmlns:a16="http://schemas.microsoft.com/office/drawing/2014/main" id="{0C99B5DA-FDB3-4EFA-9455-8F519D39526A}"/>
              </a:ext>
            </a:extLst>
          </p:cNvPr>
          <p:cNvSpPr>
            <a:spLocks noGrp="1"/>
          </p:cNvSpPr>
          <p:nvPr>
            <p:ph type="body" sz="quarter" idx="10"/>
          </p:nvPr>
        </p:nvSpPr>
        <p:spPr>
          <a:xfrm>
            <a:off x="266529" y="1664814"/>
            <a:ext cx="4305472" cy="2851624"/>
          </a:xfrm>
        </p:spPr>
        <p:txBody>
          <a:bodyPr/>
          <a:lstStyle/>
          <a:p>
            <a:pPr>
              <a:spcBef>
                <a:spcPts val="1200"/>
              </a:spcBef>
              <a:spcAft>
                <a:spcPts val="1200"/>
              </a:spcAft>
            </a:pPr>
            <a:r>
              <a:rPr lang="en-US" sz="2400" dirty="0"/>
              <a:t>These important people are discussing innovation.</a:t>
            </a:r>
            <a:br>
              <a:rPr lang="en-US" sz="2400" dirty="0"/>
            </a:br>
            <a:br>
              <a:rPr lang="en-US" sz="2400" dirty="0"/>
            </a:br>
            <a:r>
              <a:rPr lang="en-US" sz="2400" dirty="0"/>
              <a:t>What are their chances of  coming up with something new?</a:t>
            </a:r>
          </a:p>
        </p:txBody>
      </p:sp>
      <p:pic>
        <p:nvPicPr>
          <p:cNvPr id="1030" name="Picture 6" descr="White men sat around a board room table, all in suits">
            <a:extLst>
              <a:ext uri="{FF2B5EF4-FFF2-40B4-BE49-F238E27FC236}">
                <a16:creationId xmlns:a16="http://schemas.microsoft.com/office/drawing/2014/main" id="{F2F9EA87-51B2-4A75-8125-C07FDB03C25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18875" y="1434030"/>
            <a:ext cx="3975298" cy="264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205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11163"/>
            <a:ext cx="8613775" cy="611187"/>
          </a:xfrm>
        </p:spPr>
        <p:txBody>
          <a:bodyPr wrap="square" anchor="t">
            <a:normAutofit/>
          </a:bodyPr>
          <a:lstStyle/>
          <a:p>
            <a:r>
              <a:rPr lang="en-GB" dirty="0"/>
              <a:t>The best ideas come from diversity</a:t>
            </a:r>
          </a:p>
        </p:txBody>
      </p:sp>
      <p:sp>
        <p:nvSpPr>
          <p:cNvPr id="25" name="Text Placeholder 2">
            <a:extLst>
              <a:ext uri="{FF2B5EF4-FFF2-40B4-BE49-F238E27FC236}">
                <a16:creationId xmlns:a16="http://schemas.microsoft.com/office/drawing/2014/main" id="{0C99B5DA-FDB3-4EFA-9455-8F519D39526A}"/>
              </a:ext>
            </a:extLst>
          </p:cNvPr>
          <p:cNvSpPr>
            <a:spLocks noGrp="1"/>
          </p:cNvSpPr>
          <p:nvPr>
            <p:ph type="body" sz="quarter" idx="10"/>
          </p:nvPr>
        </p:nvSpPr>
        <p:spPr>
          <a:xfrm>
            <a:off x="266528" y="1664814"/>
            <a:ext cx="4753223" cy="2851624"/>
          </a:xfrm>
        </p:spPr>
        <p:txBody>
          <a:bodyPr/>
          <a:lstStyle/>
          <a:p>
            <a:r>
              <a:rPr lang="en-US" sz="2800" dirty="0"/>
              <a:t>Tapping into the talent of disabled people opens the conversation to different approaches and design thinking</a:t>
            </a:r>
          </a:p>
        </p:txBody>
      </p:sp>
      <p:pic>
        <p:nvPicPr>
          <p:cNvPr id="5" name="Picture 4" descr="Two people talking in a crowd">
            <a:extLst>
              <a:ext uri="{FF2B5EF4-FFF2-40B4-BE49-F238E27FC236}">
                <a16:creationId xmlns:a16="http://schemas.microsoft.com/office/drawing/2014/main" id="{7CD40817-23A0-4EE3-8E56-11586011EB8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19751" y="1557936"/>
            <a:ext cx="3670205" cy="2446804"/>
          </a:xfrm>
          <a:prstGeom prst="rect">
            <a:avLst/>
          </a:prstGeom>
        </p:spPr>
      </p:pic>
    </p:spTree>
    <p:extLst>
      <p:ext uri="{BB962C8B-B14F-4D97-AF65-F5344CB8AC3E}">
        <p14:creationId xmlns:p14="http://schemas.microsoft.com/office/powerpoint/2010/main" val="9340342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23038"/>
            <a:ext cx="8613775" cy="611187"/>
          </a:xfrm>
        </p:spPr>
        <p:txBody>
          <a:bodyPr wrap="square" anchor="t">
            <a:normAutofit/>
          </a:bodyPr>
          <a:lstStyle/>
          <a:p>
            <a:r>
              <a:rPr lang="en-GB" sz="3700" dirty="0"/>
              <a:t>Accessible design for all</a:t>
            </a:r>
          </a:p>
        </p:txBody>
      </p:sp>
      <p:sp>
        <p:nvSpPr>
          <p:cNvPr id="30" name="Text Placeholder 2">
            <a:extLst>
              <a:ext uri="{FF2B5EF4-FFF2-40B4-BE49-F238E27FC236}">
                <a16:creationId xmlns:a16="http://schemas.microsoft.com/office/drawing/2014/main" id="{E8E18E4A-FA8F-4079-9781-5E5DFA23A092}"/>
              </a:ext>
            </a:extLst>
          </p:cNvPr>
          <p:cNvSpPr>
            <a:spLocks noGrp="1"/>
          </p:cNvSpPr>
          <p:nvPr>
            <p:ph type="body" sz="quarter" idx="11"/>
          </p:nvPr>
        </p:nvSpPr>
        <p:spPr>
          <a:xfrm>
            <a:off x="323850" y="1329929"/>
            <a:ext cx="8613774" cy="3294459"/>
          </a:xfrm>
        </p:spPr>
        <p:txBody>
          <a:bodyPr/>
          <a:lstStyle/>
          <a:p>
            <a:r>
              <a:rPr lang="en-US" dirty="0"/>
              <a:t>Examples of how designing for one extends to many.</a:t>
            </a:r>
          </a:p>
        </p:txBody>
      </p:sp>
      <p:pic>
        <p:nvPicPr>
          <p:cNvPr id="4" name="Picture 3" descr="Typewriter">
            <a:extLst>
              <a:ext uri="{FF2B5EF4-FFF2-40B4-BE49-F238E27FC236}">
                <a16:creationId xmlns:a16="http://schemas.microsoft.com/office/drawing/2014/main" id="{AAC2899B-061D-4FD6-862E-6FCA9C34DA8D}"/>
              </a:ext>
            </a:extLst>
          </p:cNvPr>
          <p:cNvPicPr>
            <a:picLocks noChangeAspect="1"/>
          </p:cNvPicPr>
          <p:nvPr/>
        </p:nvPicPr>
        <p:blipFill rotWithShape="1">
          <a:blip r:embed="rId3">
            <a:extLst>
              <a:ext uri="{28A0092B-C50C-407E-A947-70E740481C1C}">
                <a14:useLocalDpi xmlns:a14="http://schemas.microsoft.com/office/drawing/2010/main" val="0"/>
              </a:ext>
            </a:extLst>
          </a:blip>
          <a:srcRect t="4030" r="-5" b="6462"/>
          <a:stretch/>
        </p:blipFill>
        <p:spPr>
          <a:xfrm>
            <a:off x="402694" y="2193132"/>
            <a:ext cx="1871663" cy="1675210"/>
          </a:xfrm>
          <a:prstGeom prst="rect">
            <a:avLst/>
          </a:prstGeom>
          <a:noFill/>
        </p:spPr>
      </p:pic>
      <p:sp>
        <p:nvSpPr>
          <p:cNvPr id="32" name="Text Placeholder 4">
            <a:extLst>
              <a:ext uri="{FF2B5EF4-FFF2-40B4-BE49-F238E27FC236}">
                <a16:creationId xmlns:a16="http://schemas.microsoft.com/office/drawing/2014/main" id="{FAFBC0E7-A4D2-437B-93B3-A1A245D7ED66}"/>
              </a:ext>
            </a:extLst>
          </p:cNvPr>
          <p:cNvSpPr>
            <a:spLocks noGrp="1"/>
          </p:cNvSpPr>
          <p:nvPr>
            <p:ph type="body" sz="quarter" idx="16"/>
          </p:nvPr>
        </p:nvSpPr>
        <p:spPr>
          <a:xfrm>
            <a:off x="402495" y="3975906"/>
            <a:ext cx="1872208" cy="594066"/>
          </a:xfrm>
        </p:spPr>
        <p:txBody>
          <a:bodyPr>
            <a:normAutofit fontScale="92500" lnSpcReduction="20000"/>
          </a:bodyPr>
          <a:lstStyle/>
          <a:p>
            <a:r>
              <a:rPr lang="en-US" dirty="0"/>
              <a:t>Typewriter or keyboard</a:t>
            </a:r>
          </a:p>
        </p:txBody>
      </p:sp>
      <p:pic>
        <p:nvPicPr>
          <p:cNvPr id="8" name="Picture Placeholder 7" descr="Closed captions logo">
            <a:extLst>
              <a:ext uri="{FF2B5EF4-FFF2-40B4-BE49-F238E27FC236}">
                <a16:creationId xmlns:a16="http://schemas.microsoft.com/office/drawing/2014/main" id="{7DB43C0C-34E6-4CC4-A2F5-A051A5C7AD93}"/>
              </a:ext>
            </a:extLst>
          </p:cNvPr>
          <p:cNvPicPr>
            <a:picLocks noGrp="1" noChangeAspect="1"/>
          </p:cNvPicPr>
          <p:nvPr>
            <p:ph type="pic" sz="quarter" idx="20"/>
          </p:nvPr>
        </p:nvPicPr>
        <p:blipFill rotWithShape="1">
          <a:blip r:embed="rId4">
            <a:extLst>
              <a:ext uri="{28A0092B-C50C-407E-A947-70E740481C1C}">
                <a14:useLocalDpi xmlns:a14="http://schemas.microsoft.com/office/drawing/2010/main" val="0"/>
              </a:ext>
            </a:extLst>
          </a:blip>
          <a:srcRect l="3436" r="3436"/>
          <a:stretch/>
        </p:blipFill>
        <p:spPr/>
      </p:pic>
      <p:sp>
        <p:nvSpPr>
          <p:cNvPr id="34" name="Text Placeholder 5">
            <a:extLst>
              <a:ext uri="{FF2B5EF4-FFF2-40B4-BE49-F238E27FC236}">
                <a16:creationId xmlns:a16="http://schemas.microsoft.com/office/drawing/2014/main" id="{CDAD030D-3130-477A-9759-57EEDF3AD706}"/>
              </a:ext>
            </a:extLst>
          </p:cNvPr>
          <p:cNvSpPr>
            <a:spLocks noGrp="1"/>
          </p:cNvSpPr>
          <p:nvPr>
            <p:ph type="body" sz="quarter" idx="17"/>
          </p:nvPr>
        </p:nvSpPr>
        <p:spPr>
          <a:xfrm>
            <a:off x="2582099" y="3975906"/>
            <a:ext cx="1872208" cy="594066"/>
          </a:xfrm>
        </p:spPr>
        <p:txBody>
          <a:bodyPr>
            <a:normAutofit fontScale="92500" lnSpcReduction="20000"/>
          </a:bodyPr>
          <a:lstStyle/>
          <a:p>
            <a:r>
              <a:rPr lang="en-US" dirty="0"/>
              <a:t>Closed Captions</a:t>
            </a:r>
          </a:p>
        </p:txBody>
      </p:sp>
      <p:pic>
        <p:nvPicPr>
          <p:cNvPr id="10" name="Picture Placeholder 9" descr="Wheelchair logo">
            <a:extLst>
              <a:ext uri="{FF2B5EF4-FFF2-40B4-BE49-F238E27FC236}">
                <a16:creationId xmlns:a16="http://schemas.microsoft.com/office/drawing/2014/main" id="{ABA84175-D286-4648-8550-E9A3BEF6D3F0}"/>
              </a:ext>
            </a:extLst>
          </p:cNvPr>
          <p:cNvPicPr>
            <a:picLocks noGrp="1" noChangeAspect="1"/>
          </p:cNvPicPr>
          <p:nvPr>
            <p:ph type="pic" sz="quarter" idx="21"/>
          </p:nvPr>
        </p:nvPicPr>
        <p:blipFill rotWithShape="1">
          <a:blip r:embed="rId5">
            <a:extLst>
              <a:ext uri="{28A0092B-C50C-407E-A947-70E740481C1C}">
                <a14:useLocalDpi xmlns:a14="http://schemas.microsoft.com/office/drawing/2010/main" val="0"/>
              </a:ext>
            </a:extLst>
          </a:blip>
          <a:srcRect l="13844" r="13844"/>
          <a:stretch/>
        </p:blipFill>
        <p:spPr/>
      </p:pic>
      <p:sp>
        <p:nvSpPr>
          <p:cNvPr id="36" name="Text Placeholder 6">
            <a:extLst>
              <a:ext uri="{FF2B5EF4-FFF2-40B4-BE49-F238E27FC236}">
                <a16:creationId xmlns:a16="http://schemas.microsoft.com/office/drawing/2014/main" id="{B2730C51-0B6E-46A1-8443-BA01495AD580}"/>
              </a:ext>
            </a:extLst>
          </p:cNvPr>
          <p:cNvSpPr>
            <a:spLocks noGrp="1"/>
          </p:cNvSpPr>
          <p:nvPr>
            <p:ph type="body" sz="quarter" idx="18"/>
          </p:nvPr>
        </p:nvSpPr>
        <p:spPr>
          <a:xfrm>
            <a:off x="4752564" y="3975906"/>
            <a:ext cx="1872208" cy="594066"/>
          </a:xfrm>
        </p:spPr>
        <p:txBody>
          <a:bodyPr>
            <a:normAutofit fontScale="92500" lnSpcReduction="20000"/>
          </a:bodyPr>
          <a:lstStyle/>
          <a:p>
            <a:r>
              <a:rPr lang="en-US" dirty="0"/>
              <a:t>Ramps &amp; </a:t>
            </a:r>
            <a:r>
              <a:rPr lang="en-US" dirty="0" err="1"/>
              <a:t>kerb</a:t>
            </a:r>
            <a:r>
              <a:rPr lang="en-US"/>
              <a:t> cuts</a:t>
            </a:r>
          </a:p>
          <a:p>
            <a:endParaRPr lang="en-US"/>
          </a:p>
        </p:txBody>
      </p:sp>
      <p:pic>
        <p:nvPicPr>
          <p:cNvPr id="14" name="Picture Placeholder 13" descr="A pink bendy straw">
            <a:extLst>
              <a:ext uri="{FF2B5EF4-FFF2-40B4-BE49-F238E27FC236}">
                <a16:creationId xmlns:a16="http://schemas.microsoft.com/office/drawing/2014/main" id="{9FDAE40F-217C-4533-BBB0-EBBCB23DD237}"/>
              </a:ext>
            </a:extLst>
          </p:cNvPr>
          <p:cNvPicPr>
            <a:picLocks noGrp="1" noChangeAspect="1"/>
          </p:cNvPicPr>
          <p:nvPr>
            <p:ph type="pic" sz="quarter" idx="22"/>
          </p:nvPr>
        </p:nvPicPr>
        <p:blipFill rotWithShape="1">
          <a:blip r:embed="rId6">
            <a:extLst>
              <a:ext uri="{28A0092B-C50C-407E-A947-70E740481C1C}">
                <a14:useLocalDpi xmlns:a14="http://schemas.microsoft.com/office/drawing/2010/main" val="0"/>
              </a:ext>
            </a:extLst>
          </a:blip>
          <a:srcRect t="7048" b="7048"/>
          <a:stretch/>
        </p:blipFill>
        <p:spPr/>
      </p:pic>
      <p:sp>
        <p:nvSpPr>
          <p:cNvPr id="38" name="Text Placeholder 7">
            <a:extLst>
              <a:ext uri="{FF2B5EF4-FFF2-40B4-BE49-F238E27FC236}">
                <a16:creationId xmlns:a16="http://schemas.microsoft.com/office/drawing/2014/main" id="{78774FD3-6CC0-4915-9C91-BCA1A9325984}"/>
              </a:ext>
            </a:extLst>
          </p:cNvPr>
          <p:cNvSpPr>
            <a:spLocks noGrp="1"/>
          </p:cNvSpPr>
          <p:nvPr>
            <p:ph type="body" sz="quarter" idx="19"/>
          </p:nvPr>
        </p:nvSpPr>
        <p:spPr>
          <a:xfrm>
            <a:off x="6941305" y="3975906"/>
            <a:ext cx="1872208" cy="594066"/>
          </a:xfrm>
        </p:spPr>
        <p:txBody>
          <a:bodyPr>
            <a:normAutofit fontScale="92500" lnSpcReduction="20000"/>
          </a:bodyPr>
          <a:lstStyle/>
          <a:p>
            <a:r>
              <a:rPr lang="en-US"/>
              <a:t>The bendy straw</a:t>
            </a:r>
          </a:p>
        </p:txBody>
      </p:sp>
    </p:spTree>
    <p:extLst>
      <p:ext uri="{BB962C8B-B14F-4D97-AF65-F5344CB8AC3E}">
        <p14:creationId xmlns:p14="http://schemas.microsoft.com/office/powerpoint/2010/main" val="3225362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1CE0D-E22E-2943-BAF1-3ADD2CB7BB3F}"/>
              </a:ext>
            </a:extLst>
          </p:cNvPr>
          <p:cNvSpPr>
            <a:spLocks noGrp="1"/>
          </p:cNvSpPr>
          <p:nvPr>
            <p:ph type="title"/>
          </p:nvPr>
        </p:nvSpPr>
        <p:spPr>
          <a:xfrm>
            <a:off x="263525" y="411164"/>
            <a:ext cx="8613775" cy="349760"/>
          </a:xfrm>
        </p:spPr>
        <p:txBody>
          <a:bodyPr/>
          <a:lstStyle/>
          <a:p>
            <a:r>
              <a:rPr lang="en-US" sz="2400"/>
              <a:t>Inclusion</a:t>
            </a:r>
            <a:br>
              <a:rPr lang="en-US" sz="2400"/>
            </a:br>
            <a:endParaRPr lang="en-US" sz="2400"/>
          </a:p>
        </p:txBody>
      </p:sp>
      <p:sp>
        <p:nvSpPr>
          <p:cNvPr id="7" name="Rectangle: Rounded Corners 6" descr="Inclusion label">
            <a:extLst>
              <a:ext uri="{FF2B5EF4-FFF2-40B4-BE49-F238E27FC236}">
                <a16:creationId xmlns:a16="http://schemas.microsoft.com/office/drawing/2014/main" id="{1AE9DB42-1D9A-41B3-9AE5-C7E57D574BEC}"/>
              </a:ext>
            </a:extLst>
          </p:cNvPr>
          <p:cNvSpPr/>
          <p:nvPr/>
        </p:nvSpPr>
        <p:spPr>
          <a:xfrm>
            <a:off x="263524" y="334406"/>
            <a:ext cx="2784476" cy="1037194"/>
          </a:xfrm>
          <a:prstGeom prst="roundRect">
            <a:avLst/>
          </a:prstGeom>
          <a:solidFill>
            <a:srgbClr val="007A5C"/>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solidFill>
              </a:rPr>
              <a:t>Inclusion</a:t>
            </a:r>
            <a:endParaRPr lang="en-US" sz="3200" b="1">
              <a:solidFill>
                <a:schemeClr val="bg2"/>
              </a:solidFill>
            </a:endParaRPr>
          </a:p>
        </p:txBody>
      </p:sp>
      <p:sp>
        <p:nvSpPr>
          <p:cNvPr id="10" name="TextBox 9">
            <a:extLst>
              <a:ext uri="{FF2B5EF4-FFF2-40B4-BE49-F238E27FC236}">
                <a16:creationId xmlns:a16="http://schemas.microsoft.com/office/drawing/2014/main" id="{EF31D029-8380-4F56-81E1-9023668C43A6}"/>
              </a:ext>
            </a:extLst>
          </p:cNvPr>
          <p:cNvSpPr txBox="1"/>
          <p:nvPr/>
        </p:nvSpPr>
        <p:spPr>
          <a:xfrm>
            <a:off x="1018070" y="2386906"/>
            <a:ext cx="3552342" cy="1384995"/>
          </a:xfrm>
          <a:prstGeom prst="rect">
            <a:avLst/>
          </a:prstGeom>
          <a:noFill/>
          <a:effectLst/>
        </p:spPr>
        <p:txBody>
          <a:bodyPr wrap="square" rtlCol="0">
            <a:spAutoFit/>
          </a:bodyPr>
          <a:lstStyle/>
          <a:p>
            <a:r>
              <a:rPr lang="en-GB" sz="2800" dirty="0">
                <a:solidFill>
                  <a:schemeClr val="accent1"/>
                </a:solidFill>
              </a:rPr>
              <a:t>Inclusive design leaves no one behind.</a:t>
            </a:r>
            <a:endParaRPr lang="en-US" sz="2800" dirty="0">
              <a:solidFill>
                <a:schemeClr val="accent1"/>
              </a:solidFill>
            </a:endParaRPr>
          </a:p>
        </p:txBody>
      </p:sp>
      <p:pic>
        <p:nvPicPr>
          <p:cNvPr id="6" name="Picture 5" descr="Two people high-fiving, one with a prosthetic leg.">
            <a:extLst>
              <a:ext uri="{FF2B5EF4-FFF2-40B4-BE49-F238E27FC236}">
                <a16:creationId xmlns:a16="http://schemas.microsoft.com/office/drawing/2014/main" id="{4E5036FF-6971-4886-88B7-D0ABF4E490CF}"/>
              </a:ext>
            </a:extLst>
          </p:cNvPr>
          <p:cNvPicPr>
            <a:picLocks noChangeAspect="1"/>
          </p:cNvPicPr>
          <p:nvPr/>
        </p:nvPicPr>
        <p:blipFill rotWithShape="1">
          <a:blip r:embed="rId3">
            <a:extLst>
              <a:ext uri="{28A0092B-C50C-407E-A947-70E740481C1C}">
                <a14:useLocalDpi xmlns:a14="http://schemas.microsoft.com/office/drawing/2010/main" val="0"/>
              </a:ext>
            </a:extLst>
          </a:blip>
          <a:srcRect l="18144" r="63635"/>
          <a:stretch/>
        </p:blipFill>
        <p:spPr>
          <a:xfrm>
            <a:off x="5409487" y="1391637"/>
            <a:ext cx="2519469" cy="2360225"/>
          </a:xfrm>
          <a:prstGeom prst="rect">
            <a:avLst/>
          </a:prstGeom>
        </p:spPr>
      </p:pic>
    </p:spTree>
    <p:extLst>
      <p:ext uri="{BB962C8B-B14F-4D97-AF65-F5344CB8AC3E}">
        <p14:creationId xmlns:p14="http://schemas.microsoft.com/office/powerpoint/2010/main" val="30181873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D74-2E13-4F08-8B8B-B1D331B42234}"/>
              </a:ext>
            </a:extLst>
          </p:cNvPr>
          <p:cNvSpPr>
            <a:spLocks noGrp="1"/>
          </p:cNvSpPr>
          <p:nvPr>
            <p:ph type="title"/>
          </p:nvPr>
        </p:nvSpPr>
        <p:spPr>
          <a:xfrm>
            <a:off x="263525" y="411163"/>
            <a:ext cx="8613775" cy="611187"/>
          </a:xfrm>
        </p:spPr>
        <p:txBody>
          <a:bodyPr wrap="square" anchor="t">
            <a:normAutofit/>
          </a:bodyPr>
          <a:lstStyle/>
          <a:p>
            <a:r>
              <a:rPr lang="en-GB"/>
              <a:t>What top leaders say…</a:t>
            </a:r>
          </a:p>
        </p:txBody>
      </p:sp>
      <p:sp>
        <p:nvSpPr>
          <p:cNvPr id="25" name="Text Placeholder 2">
            <a:extLst>
              <a:ext uri="{FF2B5EF4-FFF2-40B4-BE49-F238E27FC236}">
                <a16:creationId xmlns:a16="http://schemas.microsoft.com/office/drawing/2014/main" id="{0C99B5DA-FDB3-4EFA-9455-8F519D39526A}"/>
              </a:ext>
            </a:extLst>
          </p:cNvPr>
          <p:cNvSpPr>
            <a:spLocks noGrp="1"/>
          </p:cNvSpPr>
          <p:nvPr>
            <p:ph type="body" sz="quarter" idx="10"/>
          </p:nvPr>
        </p:nvSpPr>
        <p:spPr>
          <a:xfrm>
            <a:off x="266528" y="1506238"/>
            <a:ext cx="5362376" cy="3010200"/>
          </a:xfrm>
        </p:spPr>
        <p:txBody>
          <a:bodyPr/>
          <a:lstStyle/>
          <a:p>
            <a:r>
              <a:rPr lang="en-US" sz="2800"/>
              <a:t>“Teams that value diverse perspectives and inclusive design principles will have the deepest impact in designing products for everyone”</a:t>
            </a:r>
          </a:p>
          <a:p>
            <a:r>
              <a:rPr lang="en-US" sz="2800"/>
              <a:t>(Satya Nadella, CEO, Microsoft)</a:t>
            </a:r>
          </a:p>
        </p:txBody>
      </p:sp>
      <p:pic>
        <p:nvPicPr>
          <p:cNvPr id="3" name="Picture 2" descr="Satya Nadella, CEO at Microsoft">
            <a:extLst>
              <a:ext uri="{FF2B5EF4-FFF2-40B4-BE49-F238E27FC236}">
                <a16:creationId xmlns:a16="http://schemas.microsoft.com/office/drawing/2014/main" id="{57D0F7B7-B65E-4063-B1D3-D574815F42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28904" y="1657350"/>
            <a:ext cx="3153956" cy="2101324"/>
          </a:xfrm>
          <a:prstGeom prst="rect">
            <a:avLst/>
          </a:prstGeom>
        </p:spPr>
      </p:pic>
    </p:spTree>
    <p:extLst>
      <p:ext uri="{BB962C8B-B14F-4D97-AF65-F5344CB8AC3E}">
        <p14:creationId xmlns:p14="http://schemas.microsoft.com/office/powerpoint/2010/main" val="748176057"/>
      </p:ext>
    </p:extLst>
  </p:cSld>
  <p:clrMapOvr>
    <a:masterClrMapping/>
  </p:clrMapOvr>
  <p:transition>
    <p:fade/>
  </p:transition>
</p:sld>
</file>

<file path=ppt/theme/theme1.xml><?xml version="1.0" encoding="utf-8"?>
<a:theme xmlns:a="http://schemas.openxmlformats.org/drawingml/2006/main" name="BDF Corporate slide deck">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2AEC189-073E-4C44-A590-A4533C61055A}"/>
    </a:ext>
  </a:extLst>
</a:theme>
</file>

<file path=ppt/theme/theme2.xml><?xml version="1.0" encoding="utf-8"?>
<a:theme xmlns:a="http://schemas.openxmlformats.org/drawingml/2006/main" name="1_Speech-to-text template">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090A296-A371-A14B-8A68-AA19897DBB40}"/>
    </a:ext>
  </a:extLst>
</a:theme>
</file>

<file path=ppt/theme/theme3.xml><?xml version="1.0" encoding="utf-8"?>
<a:theme xmlns:a="http://schemas.openxmlformats.org/drawingml/2006/main" name="BDF Presentation">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1AD9088-773A-2641-A19D-93131D7A6BC7}" vid="{E96B8791-9FAB-3E4A-828F-ABF5E2CE6D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512D692152364493CD0CC1C574F1A7" ma:contentTypeVersion="13" ma:contentTypeDescription="Create a new document." ma:contentTypeScope="" ma:versionID="9653425ec55ab1697f49b8723185e66a">
  <xsd:schema xmlns:xsd="http://www.w3.org/2001/XMLSchema" xmlns:xs="http://www.w3.org/2001/XMLSchema" xmlns:p="http://schemas.microsoft.com/office/2006/metadata/properties" xmlns:ns2="55aeba8e-d43e-4ba5-af4a-ad85d2d7f5c9" xmlns:ns3="19f900bf-3690-4cf7-88cb-89763d3358eb" targetNamespace="http://schemas.microsoft.com/office/2006/metadata/properties" ma:root="true" ma:fieldsID="103148ddc7067c776de14306c5bf040e" ns2:_="" ns3:_="">
    <xsd:import namespace="55aeba8e-d43e-4ba5-af4a-ad85d2d7f5c9"/>
    <xsd:import namespace="19f900bf-3690-4cf7-88cb-89763d3358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eba8e-d43e-4ba5-af4a-ad85d2d7f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83780a-7b56-4c29-9efc-efc2c027227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900bf-3690-4cf7-88cb-89763d3358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93029a0-58d8-4798-871f-09a2d0fe6e88}" ma:internalName="TaxCatchAll" ma:showField="CatchAllData" ma:web="19f900bf-3690-4cf7-88cb-89763d3358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aeba8e-d43e-4ba5-af4a-ad85d2d7f5c9">
      <Terms xmlns="http://schemas.microsoft.com/office/infopath/2007/PartnerControls"/>
    </lcf76f155ced4ddcb4097134ff3c332f>
    <TaxCatchAll xmlns="19f900bf-3690-4cf7-88cb-89763d3358eb" xsi:nil="true"/>
    <MediaLengthInSeconds xmlns="55aeba8e-d43e-4ba5-af4a-ad85d2d7f5c9" xsi:nil="true"/>
  </documentManagement>
</p:properties>
</file>

<file path=customXml/itemProps1.xml><?xml version="1.0" encoding="utf-8"?>
<ds:datastoreItem xmlns:ds="http://schemas.openxmlformats.org/officeDocument/2006/customXml" ds:itemID="{D4CB1C5B-6DB2-44A9-8BAC-DC78B3A7E9F3}">
  <ds:schemaRefs>
    <ds:schemaRef ds:uri="http://schemas.microsoft.com/sharepoint/v3/contenttype/forms"/>
  </ds:schemaRefs>
</ds:datastoreItem>
</file>

<file path=customXml/itemProps2.xml><?xml version="1.0" encoding="utf-8"?>
<ds:datastoreItem xmlns:ds="http://schemas.openxmlformats.org/officeDocument/2006/customXml" ds:itemID="{F39ED972-90A9-479E-A0DB-94C25808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aeba8e-d43e-4ba5-af4a-ad85d2d7f5c9"/>
    <ds:schemaRef ds:uri="19f900bf-3690-4cf7-88cb-89763d335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73AF8E-6A0C-4339-A8A3-E089ABC4060F}">
  <ds:schemaRefs>
    <ds:schemaRef ds:uri="http://schemas.openxmlformats.org/package/2006/metadata/core-properties"/>
    <ds:schemaRef ds:uri="http://schemas.microsoft.com/office/2006/documentManagement/types"/>
    <ds:schemaRef ds:uri="19f900bf-3690-4cf7-88cb-89763d3358eb"/>
    <ds:schemaRef ds:uri="http://purl.org/dc/dcmitype/"/>
    <ds:schemaRef ds:uri="55aeba8e-d43e-4ba5-af4a-ad85d2d7f5c9"/>
    <ds:schemaRef ds:uri="http://purl.org/dc/term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BDF Corporate slide deck</Template>
  <TotalTime>559</TotalTime>
  <Words>2581</Words>
  <Application>Microsoft Office PowerPoint</Application>
  <PresentationFormat>On-screen Show (16:9)</PresentationFormat>
  <Paragraphs>250</Paragraphs>
  <Slides>28</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Century Gothic</vt:lpstr>
      <vt:lpstr>Helvetica</vt:lpstr>
      <vt:lpstr>BDF Corporate slide deck</vt:lpstr>
      <vt:lpstr>1_Speech-to-text template</vt:lpstr>
      <vt:lpstr>BDF Presentation</vt:lpstr>
      <vt:lpstr>The Accessibility Business Case</vt:lpstr>
      <vt:lpstr>Introduction to the Accessibility Business Case (ABC)</vt:lpstr>
      <vt:lpstr>Five themes of the ABC</vt:lpstr>
      <vt:lpstr>Innovation </vt:lpstr>
      <vt:lpstr>Innovation starts with people…</vt:lpstr>
      <vt:lpstr>The best ideas come from diversity</vt:lpstr>
      <vt:lpstr>Accessible design for all</vt:lpstr>
      <vt:lpstr>Inclusion </vt:lpstr>
      <vt:lpstr>What top leaders say…</vt:lpstr>
      <vt:lpstr>Be accessible throughout your employee journey </vt:lpstr>
      <vt:lpstr>Reflect the customers you serve</vt:lpstr>
      <vt:lpstr>Brand </vt:lpstr>
      <vt:lpstr>Be open and flexible</vt:lpstr>
      <vt:lpstr>It makes good business sense</vt:lpstr>
      <vt:lpstr>Don’t be the next Domino’s!</vt:lpstr>
      <vt:lpstr>Productivity</vt:lpstr>
      <vt:lpstr>How does accessibility improve productivity?</vt:lpstr>
      <vt:lpstr>Adjustments/accommodations can be straightforward!</vt:lpstr>
      <vt:lpstr>Could these work for non-disabled colleagues?</vt:lpstr>
      <vt:lpstr>What does this have to do with productivity?</vt:lpstr>
      <vt:lpstr>Compliance</vt:lpstr>
      <vt:lpstr>What’s the risk?</vt:lpstr>
      <vt:lpstr>How to reduce the risk</vt:lpstr>
      <vt:lpstr>Nobody’s complaining, so we are OK, right?</vt:lpstr>
      <vt:lpstr>Five themes of the ABC - recap</vt:lpstr>
      <vt:lpstr>It’s more than just technology….</vt:lpstr>
      <vt:lpstr>What next?</vt:lpstr>
      <vt:lpstr>Get in touch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dc:title>
  <dc:creator>Anthony Allison-Burke</dc:creator>
  <cp:lastModifiedBy>Jacob Spargo-Mabbs</cp:lastModifiedBy>
  <cp:revision>15</cp:revision>
  <dcterms:created xsi:type="dcterms:W3CDTF">2021-04-22T13:37:24Z</dcterms:created>
  <dcterms:modified xsi:type="dcterms:W3CDTF">2024-01-17T13:22:05Z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1200</vt:r8>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ContentTypeId">
    <vt:lpwstr>0x01010035512D692152364493CD0CC1C574F1A7</vt:lpwstr>
  </property>
  <property fmtid="{D5CDD505-2E9C-101B-9397-08002B2CF9AE}" pid="8" name="MediaServiceImageTags">
    <vt:lpwstr/>
  </property>
  <property fmtid="{D5CDD505-2E9C-101B-9397-08002B2CF9AE}" pid="9" name="_ExtendedDescription">
    <vt:lpwstr/>
  </property>
  <property fmtid="{D5CDD505-2E9C-101B-9397-08002B2CF9AE}" pid="10" name="TriggerFlowInfo">
    <vt:lpwstr/>
  </property>
</Properties>
</file>